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64350"/>
  <p:notesSz cx="12192000" cy="6864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7948"/>
            <a:ext cx="10368598" cy="1441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rgbClr val="F4E2F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4036"/>
            <a:ext cx="8538845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rgbClr val="F4E2F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rgbClr val="F4E2F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917" y="1578800"/>
            <a:ext cx="5306282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82150" y="1578800"/>
            <a:ext cx="5306282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rgbClr val="F4E2F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59144" y="6092669"/>
            <a:ext cx="3115275" cy="72802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174421" y="6111830"/>
            <a:ext cx="0" cy="690245"/>
          </a:xfrm>
          <a:custGeom>
            <a:avLst/>
            <a:gdLst/>
            <a:ahLst/>
            <a:cxnLst/>
            <a:rect l="l" t="t" r="r" b="b"/>
            <a:pathLst>
              <a:path w="0" h="690245">
                <a:moveTo>
                  <a:pt x="0" y="689712"/>
                </a:moveTo>
                <a:lnTo>
                  <a:pt x="0" y="0"/>
                </a:lnTo>
              </a:path>
            </a:pathLst>
          </a:custGeom>
          <a:ln w="2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822162" y="0"/>
            <a:ext cx="10607675" cy="226060"/>
          </a:xfrm>
          <a:custGeom>
            <a:avLst/>
            <a:gdLst/>
            <a:ahLst/>
            <a:cxnLst/>
            <a:rect l="l" t="t" r="r" b="b"/>
            <a:pathLst>
              <a:path w="10607675" h="226060">
                <a:moveTo>
                  <a:pt x="0" y="0"/>
                </a:moveTo>
                <a:lnTo>
                  <a:pt x="10607227" y="0"/>
                </a:lnTo>
                <a:lnTo>
                  <a:pt x="10607227" y="226059"/>
                </a:lnTo>
                <a:lnTo>
                  <a:pt x="0" y="226059"/>
                </a:lnTo>
                <a:lnTo>
                  <a:pt x="0" y="0"/>
                </a:lnTo>
                <a:close/>
              </a:path>
            </a:pathLst>
          </a:custGeom>
          <a:solidFill>
            <a:srgbClr val="4D2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1568165" y="0"/>
            <a:ext cx="573405" cy="229870"/>
          </a:xfrm>
          <a:custGeom>
            <a:avLst/>
            <a:gdLst/>
            <a:ahLst/>
            <a:cxnLst/>
            <a:rect l="l" t="t" r="r" b="b"/>
            <a:pathLst>
              <a:path w="573404" h="229870">
                <a:moveTo>
                  <a:pt x="0" y="0"/>
                </a:moveTo>
                <a:lnTo>
                  <a:pt x="573363" y="0"/>
                </a:lnTo>
                <a:lnTo>
                  <a:pt x="573363" y="229854"/>
                </a:lnTo>
                <a:lnTo>
                  <a:pt x="0" y="229854"/>
                </a:lnTo>
                <a:lnTo>
                  <a:pt x="0" y="0"/>
                </a:lnTo>
                <a:close/>
              </a:path>
            </a:pathLst>
          </a:custGeom>
          <a:solidFill>
            <a:srgbClr val="2618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9462" y="-108281"/>
            <a:ext cx="11348720" cy="324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rgbClr val="F4E2F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8800"/>
            <a:ext cx="10978515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7439" y="6383845"/>
            <a:ext cx="3903472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917" y="6383845"/>
            <a:ext cx="280562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82812" y="6383845"/>
            <a:ext cx="280562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9462" y="-108281"/>
            <a:ext cx="11348720" cy="32448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85"/>
              <a:t>ACT</a:t>
            </a:r>
            <a:r>
              <a:rPr dirty="0" spc="-105"/>
              <a:t> </a:t>
            </a:r>
            <a:r>
              <a:rPr dirty="0" spc="60"/>
              <a:t>Measurement</a:t>
            </a:r>
            <a:r>
              <a:rPr dirty="0" spc="25"/>
              <a:t> </a:t>
            </a:r>
            <a:r>
              <a:rPr dirty="0" spc="70"/>
              <a:t>and</a:t>
            </a:r>
            <a:r>
              <a:rPr dirty="0" spc="-50"/>
              <a:t> </a:t>
            </a:r>
            <a:r>
              <a:rPr dirty="0" spc="50"/>
              <a:t>Weight</a:t>
            </a:r>
            <a:r>
              <a:rPr dirty="0" spc="-35"/>
              <a:t> </a:t>
            </a:r>
            <a:r>
              <a:rPr dirty="0"/>
              <a:t>Based</a:t>
            </a:r>
            <a:r>
              <a:rPr dirty="0" spc="-35"/>
              <a:t> </a:t>
            </a:r>
            <a:r>
              <a:rPr dirty="0"/>
              <a:t>Heparin</a:t>
            </a:r>
            <a:r>
              <a:rPr dirty="0" spc="160"/>
              <a:t> </a:t>
            </a:r>
            <a:r>
              <a:rPr dirty="0"/>
              <a:t>Dosing</a:t>
            </a:r>
            <a:r>
              <a:rPr dirty="0" spc="-215"/>
              <a:t> </a:t>
            </a:r>
            <a:r>
              <a:rPr dirty="0"/>
              <a:t>in</a:t>
            </a:r>
            <a:r>
              <a:rPr dirty="0" spc="75"/>
              <a:t> </a:t>
            </a:r>
            <a:r>
              <a:rPr dirty="0" spc="105"/>
              <a:t>Major</a:t>
            </a:r>
            <a:r>
              <a:rPr dirty="0" spc="120"/>
              <a:t> </a:t>
            </a:r>
            <a:r>
              <a:rPr dirty="0"/>
              <a:t>Non-Cardiac</a:t>
            </a:r>
            <a:r>
              <a:rPr dirty="0" spc="125"/>
              <a:t> </a:t>
            </a:r>
            <a:r>
              <a:rPr dirty="0"/>
              <a:t>Vascular Surgery:</a:t>
            </a:r>
            <a:r>
              <a:rPr dirty="0" spc="80"/>
              <a:t> </a:t>
            </a:r>
            <a:r>
              <a:rPr dirty="0" spc="60"/>
              <a:t>An</a:t>
            </a:r>
            <a:r>
              <a:rPr dirty="0" spc="-30"/>
              <a:t> </a:t>
            </a:r>
            <a:r>
              <a:rPr dirty="0" spc="75"/>
              <a:t>Audit.</a:t>
            </a:r>
            <a:r>
              <a:rPr dirty="0" spc="5"/>
              <a:t>  </a:t>
            </a:r>
            <a:r>
              <a:rPr dirty="0" sz="1950" spc="140">
                <a:latin typeface="Times New Roman"/>
                <a:cs typeface="Times New Roman"/>
              </a:rPr>
              <a:t>RCO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3476188" y="214474"/>
            <a:ext cx="5292725" cy="209550"/>
          </a:xfrm>
          <a:custGeom>
            <a:avLst/>
            <a:gdLst/>
            <a:ahLst/>
            <a:cxnLst/>
            <a:rect l="l" t="t" r="r" b="b"/>
            <a:pathLst>
              <a:path w="5292725" h="209550">
                <a:moveTo>
                  <a:pt x="5292538" y="209099"/>
                </a:moveTo>
                <a:lnTo>
                  <a:pt x="0" y="209099"/>
                </a:lnTo>
                <a:lnTo>
                  <a:pt x="0" y="0"/>
                </a:lnTo>
                <a:lnTo>
                  <a:pt x="5292538" y="0"/>
                </a:lnTo>
                <a:lnTo>
                  <a:pt x="5292538" y="209099"/>
                </a:lnTo>
                <a:close/>
              </a:path>
            </a:pathLst>
          </a:custGeom>
          <a:solidFill>
            <a:srgbClr val="4D2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3463488" y="207836"/>
            <a:ext cx="5334635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spc="80">
                <a:solidFill>
                  <a:srgbClr val="E4CDED"/>
                </a:solidFill>
                <a:latin typeface="Arial"/>
                <a:cs typeface="Arial"/>
              </a:rPr>
              <a:t>Dr</a:t>
            </a:r>
            <a:r>
              <a:rPr dirty="0" sz="1200" spc="15">
                <a:solidFill>
                  <a:srgbClr val="E4CDED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E4CDED"/>
                </a:solidFill>
                <a:latin typeface="Arial"/>
                <a:cs typeface="Arial"/>
              </a:rPr>
              <a:t>William</a:t>
            </a:r>
            <a:r>
              <a:rPr dirty="0" sz="1200" spc="170">
                <a:solidFill>
                  <a:srgbClr val="E4CDED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E4CDED"/>
                </a:solidFill>
                <a:latin typeface="Arial"/>
                <a:cs typeface="Arial"/>
              </a:rPr>
              <a:t>Sayer</a:t>
            </a:r>
            <a:r>
              <a:rPr dirty="0" sz="1200" spc="10">
                <a:solidFill>
                  <a:srgbClr val="E4CDED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E4CDED"/>
                </a:solidFill>
                <a:latin typeface="Arial"/>
                <a:cs typeface="Arial"/>
              </a:rPr>
              <a:t>ACCSCT4.</a:t>
            </a:r>
            <a:r>
              <a:rPr dirty="0" sz="1200" spc="-130">
                <a:solidFill>
                  <a:srgbClr val="E4CDED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4E2F7"/>
                </a:solidFill>
                <a:latin typeface="Arial"/>
                <a:cs typeface="Arial"/>
              </a:rPr>
              <a:t>The</a:t>
            </a:r>
            <a:r>
              <a:rPr dirty="0" sz="1200" spc="85">
                <a:solidFill>
                  <a:srgbClr val="F4E2F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4E2F7"/>
                </a:solidFill>
                <a:latin typeface="Arial"/>
                <a:cs typeface="Arial"/>
              </a:rPr>
              <a:t>Freeman</a:t>
            </a:r>
            <a:r>
              <a:rPr dirty="0" sz="1200" spc="-30">
                <a:solidFill>
                  <a:srgbClr val="F4E2F7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F4E2F7"/>
                </a:solidFill>
                <a:latin typeface="Arial"/>
                <a:cs typeface="Arial"/>
              </a:rPr>
              <a:t>Hospital,</a:t>
            </a:r>
            <a:r>
              <a:rPr dirty="0" sz="1200" spc="30">
                <a:solidFill>
                  <a:srgbClr val="F4E2F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4E2F7"/>
                </a:solidFill>
                <a:latin typeface="Arial"/>
                <a:cs typeface="Arial"/>
              </a:rPr>
              <a:t>Newcastle</a:t>
            </a:r>
            <a:r>
              <a:rPr dirty="0" sz="1200" spc="-65">
                <a:solidFill>
                  <a:srgbClr val="F4E2F7"/>
                </a:solidFill>
                <a:latin typeface="Arial"/>
                <a:cs typeface="Arial"/>
              </a:rPr>
              <a:t> </a:t>
            </a:r>
            <a:r>
              <a:rPr dirty="0" sz="1200" spc="80">
                <a:solidFill>
                  <a:srgbClr val="E4CDED"/>
                </a:solidFill>
                <a:latin typeface="Arial"/>
                <a:cs typeface="Arial"/>
              </a:rPr>
              <a:t>Upon</a:t>
            </a:r>
            <a:r>
              <a:rPr dirty="0" sz="1200" spc="-90">
                <a:solidFill>
                  <a:srgbClr val="E4CDED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4E2F7"/>
                </a:solidFill>
                <a:latin typeface="Arial"/>
                <a:cs typeface="Arial"/>
              </a:rPr>
              <a:t>Tyne</a:t>
            </a:r>
            <a:r>
              <a:rPr dirty="0" sz="1200" spc="-10">
                <a:solidFill>
                  <a:srgbClr val="CFAADB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1456627" y="54566"/>
            <a:ext cx="707390" cy="3937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5270" algn="l"/>
              </a:tabLst>
            </a:pPr>
            <a:r>
              <a:rPr dirty="0" sz="1200" spc="-50">
                <a:solidFill>
                  <a:srgbClr val="A395C4"/>
                </a:solidFill>
                <a:latin typeface="Arial"/>
                <a:cs typeface="Arial"/>
              </a:rPr>
              <a:t>-</a:t>
            </a:r>
            <a:r>
              <a:rPr dirty="0" sz="1200">
                <a:solidFill>
                  <a:srgbClr val="A395C4"/>
                </a:solidFill>
                <a:latin typeface="Arial"/>
                <a:cs typeface="Arial"/>
              </a:rPr>
              <a:t>	</a:t>
            </a:r>
            <a:r>
              <a:rPr dirty="0" sz="2400" spc="-370">
                <a:solidFill>
                  <a:srgbClr val="A395C4"/>
                </a:solidFill>
                <a:latin typeface="Times New Roman"/>
                <a:cs typeface="Times New Roman"/>
              </a:rPr>
              <a:t>~-</a:t>
            </a:r>
            <a:r>
              <a:rPr dirty="0" sz="2400" spc="-280">
                <a:solidFill>
                  <a:srgbClr val="A395C4"/>
                </a:solidFill>
                <a:latin typeface="Times New Roman"/>
                <a:cs typeface="Times New Roman"/>
              </a:rPr>
              <a:t>---</a:t>
            </a:r>
            <a:r>
              <a:rPr dirty="0" sz="2400" spc="-330">
                <a:solidFill>
                  <a:srgbClr val="A395C4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-29145" y="711071"/>
            <a:ext cx="3916045" cy="2334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9730" marR="113030" indent="-278765">
              <a:lnSpc>
                <a:spcPct val="125699"/>
              </a:lnSpc>
              <a:spcBef>
                <a:spcPts val="100"/>
              </a:spcBef>
              <a:buChar char="o"/>
              <a:tabLst>
                <a:tab pos="384175" algn="l"/>
              </a:tabLst>
            </a:pP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There</a:t>
            </a:r>
            <a:r>
              <a:rPr dirty="0" sz="950" spc="18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is</a:t>
            </a:r>
            <a:r>
              <a:rPr dirty="0" sz="950" spc="29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a</a:t>
            </a:r>
            <a:r>
              <a:rPr dirty="0" sz="950" spc="16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lack</a:t>
            </a:r>
            <a:r>
              <a:rPr dirty="0" sz="950" spc="17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of</a:t>
            </a:r>
            <a:r>
              <a:rPr dirty="0" sz="950" spc="3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research</a:t>
            </a:r>
            <a:r>
              <a:rPr dirty="0" sz="950" spc="204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in</a:t>
            </a:r>
            <a:r>
              <a:rPr dirty="0" sz="950" spc="38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85">
                <a:solidFill>
                  <a:srgbClr val="15495B"/>
                </a:solidFill>
                <a:latin typeface="Arial"/>
                <a:cs typeface="Arial"/>
              </a:rPr>
              <a:t>this</a:t>
            </a:r>
            <a:r>
              <a:rPr dirty="0" sz="950" spc="1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area.</a:t>
            </a:r>
            <a:r>
              <a:rPr dirty="0" sz="950" spc="10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It</a:t>
            </a:r>
            <a:r>
              <a:rPr dirty="0" sz="950" spc="4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is</a:t>
            </a:r>
            <a:r>
              <a:rPr dirty="0" sz="950" spc="2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established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	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practicein</a:t>
            </a:r>
            <a:r>
              <a:rPr dirty="0" sz="950" spc="-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cardiac</a:t>
            </a:r>
            <a:r>
              <a:rPr dirty="0" sz="950" spc="-10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but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not</a:t>
            </a:r>
            <a:r>
              <a:rPr dirty="0" sz="950" spc="15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in</a:t>
            </a:r>
            <a:r>
              <a:rPr dirty="0" sz="950" spc="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non</a:t>
            </a:r>
            <a:r>
              <a:rPr dirty="0" sz="950" spc="-4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cardiac</a:t>
            </a:r>
            <a:r>
              <a:rPr dirty="0" sz="950" spc="-15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vascular</a:t>
            </a:r>
            <a:r>
              <a:rPr dirty="0" sz="950" spc="-1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surgery.</a:t>
            </a:r>
            <a:endParaRPr sz="950">
              <a:latin typeface="Arial"/>
              <a:cs typeface="Arial"/>
            </a:endParaRPr>
          </a:p>
          <a:p>
            <a:pPr marL="382270" marR="137160" indent="-281305">
              <a:lnSpc>
                <a:spcPts val="1430"/>
              </a:lnSpc>
              <a:spcBef>
                <a:spcPts val="20"/>
              </a:spcBef>
              <a:buChar char="o"/>
              <a:tabLst>
                <a:tab pos="384175" algn="l"/>
              </a:tabLst>
            </a:pP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A</a:t>
            </a:r>
            <a:r>
              <a:rPr dirty="0" sz="950" spc="12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standard</a:t>
            </a:r>
            <a:r>
              <a:rPr dirty="0" sz="950" spc="-10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h</a:t>
            </a:r>
            <a:r>
              <a:rPr dirty="0" sz="950" spc="3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parin</a:t>
            </a:r>
            <a:r>
              <a:rPr dirty="0" sz="950" spc="15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dose</a:t>
            </a:r>
            <a:r>
              <a:rPr dirty="0" sz="950" spc="-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of</a:t>
            </a:r>
            <a:r>
              <a:rPr dirty="0" sz="950" spc="10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95">
                <a:solidFill>
                  <a:srgbClr val="15495B"/>
                </a:solidFill>
                <a:latin typeface="Arial"/>
                <a:cs typeface="Arial"/>
              </a:rPr>
              <a:t>5000units</a:t>
            </a:r>
            <a:r>
              <a:rPr dirty="0" sz="950" spc="-10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100">
                <a:solidFill>
                  <a:srgbClr val="15495B"/>
                </a:solidFill>
                <a:latin typeface="Arial"/>
                <a:cs typeface="Arial"/>
              </a:rPr>
              <a:t>hasbeen</a:t>
            </a:r>
            <a:r>
              <a:rPr dirty="0" sz="950" spc="-9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shown</a:t>
            </a:r>
            <a:r>
              <a:rPr dirty="0" sz="950" spc="-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35">
                <a:solidFill>
                  <a:srgbClr val="15495B"/>
                </a:solidFill>
                <a:latin typeface="Arial"/>
                <a:cs typeface="Arial"/>
              </a:rPr>
              <a:t>to </a:t>
            </a:r>
            <a:r>
              <a:rPr dirty="0" sz="950" spc="-35">
                <a:solidFill>
                  <a:srgbClr val="15495B"/>
                </a:solidFill>
                <a:latin typeface="Arial"/>
                <a:cs typeface="Arial"/>
              </a:rPr>
              <a:t>	</a:t>
            </a:r>
            <a:r>
              <a:rPr dirty="0" sz="950" spc="85">
                <a:solidFill>
                  <a:srgbClr val="15495B"/>
                </a:solidFill>
                <a:latin typeface="Arial"/>
                <a:cs typeface="Arial"/>
              </a:rPr>
              <a:t>leadto</a:t>
            </a:r>
            <a:r>
              <a:rPr dirty="0" sz="950" spc="-8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inadequate</a:t>
            </a:r>
            <a:r>
              <a:rPr dirty="0" sz="950" spc="-16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anticoagulation.•</a:t>
            </a:r>
            <a:endParaRPr sz="950">
              <a:latin typeface="Arial"/>
              <a:cs typeface="Arial"/>
            </a:endParaRPr>
          </a:p>
          <a:p>
            <a:pPr marL="382270" marR="132715" indent="-281305">
              <a:lnSpc>
                <a:spcPts val="1430"/>
              </a:lnSpc>
              <a:spcBef>
                <a:spcPts val="10"/>
              </a:spcBef>
              <a:buChar char="o"/>
              <a:tabLst>
                <a:tab pos="382270" algn="l"/>
                <a:tab pos="386080" algn="l"/>
              </a:tabLst>
            </a:pP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	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Conveisely</a:t>
            </a:r>
            <a:r>
              <a:rPr dirty="0" sz="950" spc="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an</a:t>
            </a:r>
            <a:r>
              <a:rPr dirty="0" sz="950" spc="-3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ACT&gt;</a:t>
            </a:r>
            <a:r>
              <a:rPr dirty="0" sz="950" spc="-10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250</a:t>
            </a:r>
            <a:r>
              <a:rPr dirty="0" sz="950" spc="2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was</a:t>
            </a:r>
            <a:r>
              <a:rPr dirty="0" sz="950" spc="-9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associated</a:t>
            </a:r>
            <a:r>
              <a:rPr dirty="0" sz="950" spc="-5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withanincreasein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Hb</a:t>
            </a:r>
            <a:r>
              <a:rPr dirty="0" sz="950" spc="-5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95">
                <a:solidFill>
                  <a:srgbClr val="15495B"/>
                </a:solidFill>
                <a:latin typeface="Arial"/>
                <a:cs typeface="Arial"/>
              </a:rPr>
              <a:t>dropandnumber</a:t>
            </a:r>
            <a:r>
              <a:rPr dirty="0" sz="950" spc="-1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of</a:t>
            </a:r>
            <a:r>
              <a:rPr dirty="0" sz="950" spc="-10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RBCtransfusions.</a:t>
            </a:r>
            <a:r>
              <a:rPr dirty="0" baseline="25641" sz="975" spc="-15">
                <a:solidFill>
                  <a:srgbClr val="15495B"/>
                </a:solidFill>
                <a:latin typeface="Arial"/>
                <a:cs typeface="Arial"/>
              </a:rPr>
              <a:t>2</a:t>
            </a:r>
            <a:endParaRPr baseline="25641" sz="975">
              <a:latin typeface="Arial"/>
              <a:cs typeface="Arial"/>
            </a:endParaRPr>
          </a:p>
          <a:p>
            <a:pPr marL="382270" indent="-280670">
              <a:lnSpc>
                <a:spcPct val="100000"/>
              </a:lnSpc>
              <a:spcBef>
                <a:spcPts val="200"/>
              </a:spcBef>
              <a:buChar char="o"/>
              <a:tabLst>
                <a:tab pos="382270" algn="l"/>
              </a:tabLst>
            </a:pPr>
            <a:r>
              <a:rPr dirty="0" sz="950" spc="75">
                <a:solidFill>
                  <a:srgbClr val="15495B"/>
                </a:solidFill>
                <a:latin typeface="Arial"/>
                <a:cs typeface="Arial"/>
              </a:rPr>
              <a:t>Actiontrial</a:t>
            </a:r>
            <a:endParaRPr sz="950">
              <a:latin typeface="Arial"/>
              <a:cs typeface="Arial"/>
            </a:endParaRPr>
          </a:p>
          <a:p>
            <a:pPr lvl="1" marL="783590" marR="106680" indent="-226060">
              <a:lnSpc>
                <a:spcPct val="105700"/>
              </a:lnSpc>
              <a:spcBef>
                <a:spcPts val="120"/>
              </a:spcBef>
              <a:buClr>
                <a:srgbClr val="010307"/>
              </a:buClr>
              <a:buChar char="•"/>
              <a:tabLst>
                <a:tab pos="785495" algn="l"/>
              </a:tabLst>
            </a:pP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Action</a:t>
            </a:r>
            <a:r>
              <a:rPr dirty="0" sz="950" spc="2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15495B"/>
                </a:solidFill>
                <a:latin typeface="Arial"/>
                <a:cs typeface="Arial"/>
              </a:rPr>
              <a:t>pilot</a:t>
            </a:r>
            <a:r>
              <a:rPr dirty="0" sz="950" spc="20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5495B"/>
                </a:solidFill>
                <a:latin typeface="Times New Roman"/>
                <a:cs typeface="Times New Roman"/>
              </a:rPr>
              <a:t>2019.</a:t>
            </a:r>
            <a:r>
              <a:rPr dirty="0" sz="1050" spc="245">
                <a:solidFill>
                  <a:srgbClr val="15495B"/>
                </a:solidFill>
                <a:latin typeface="Times New Roman"/>
                <a:cs typeface="Times New Roman"/>
              </a:rPr>
              <a:t>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Thromboembolic</a:t>
            </a:r>
            <a:r>
              <a:rPr dirty="0" sz="950" spc="15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ew!llts</a:t>
            </a:r>
            <a:r>
              <a:rPr dirty="0" sz="950" spc="229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in</a:t>
            </a:r>
            <a:r>
              <a:rPr dirty="0" sz="950" spc="36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5495B"/>
                </a:solidFill>
                <a:latin typeface="Arial"/>
                <a:cs typeface="Arial"/>
              </a:rPr>
              <a:t>an </a:t>
            </a:r>
            <a:r>
              <a:rPr dirty="0" sz="950" spc="-25">
                <a:solidFill>
                  <a:srgbClr val="15495B"/>
                </a:solidFill>
                <a:latin typeface="Arial"/>
                <a:cs typeface="Arial"/>
              </a:rPr>
              <a:t>	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procedures</a:t>
            </a:r>
            <a:r>
              <a:rPr dirty="0" sz="950" spc="-1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decreased11</a:t>
            </a:r>
            <a:r>
              <a:rPr dirty="0" sz="950">
                <a:solidFill>
                  <a:srgbClr val="0A2838"/>
                </a:solidFill>
                <a:latin typeface="Arial"/>
                <a:cs typeface="Arial"/>
              </a:rPr>
              <a:t>-</a:t>
            </a:r>
            <a:r>
              <a:rPr dirty="0" sz="950" spc="125">
                <a:solidFill>
                  <a:srgbClr val="0A2838"/>
                </a:solidFill>
                <a:latin typeface="Arial"/>
                <a:cs typeface="Arial"/>
              </a:rPr>
              <a:t>  </a:t>
            </a:r>
            <a:r>
              <a:rPr dirty="0" sz="1000" spc="50">
                <a:solidFill>
                  <a:srgbClr val="15495B"/>
                </a:solidFill>
                <a:latin typeface="Times New Roman"/>
                <a:cs typeface="Times New Roman"/>
              </a:rPr>
              <a:t>6%.</a:t>
            </a:r>
            <a:r>
              <a:rPr dirty="0" sz="1000" spc="-60">
                <a:solidFill>
                  <a:srgbClr val="15495B"/>
                </a:solidFill>
                <a:latin typeface="Times New Roman"/>
                <a:cs typeface="Times New Roman"/>
              </a:rPr>
              <a:t>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OpenAAA22</a:t>
            </a:r>
            <a:r>
              <a:rPr dirty="0" sz="950" spc="65">
                <a:solidFill>
                  <a:srgbClr val="0A2838"/>
                </a:solidFill>
                <a:latin typeface="Arial"/>
                <a:cs typeface="Arial"/>
              </a:rPr>
              <a:t>-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7%.</a:t>
            </a:r>
            <a:r>
              <a:rPr dirty="0" sz="950" spc="-5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F6279"/>
                </a:solidFill>
                <a:latin typeface="Arial"/>
                <a:cs typeface="Arial"/>
              </a:rPr>
              <a:t>',</a:t>
            </a:r>
            <a:r>
              <a:rPr dirty="0" sz="950" spc="155">
                <a:solidFill>
                  <a:srgbClr val="1F6279"/>
                </a:solidFill>
                <a:latin typeface="Arial"/>
                <a:cs typeface="Arial"/>
              </a:rPr>
              <a:t> </a:t>
            </a:r>
            <a:r>
              <a:rPr dirty="0" sz="950" spc="-50">
                <a:solidFill>
                  <a:srgbClr val="15495B"/>
                </a:solidFill>
                <a:latin typeface="Arial"/>
                <a:cs typeface="Arial"/>
              </a:rPr>
              <a:t>•</a:t>
            </a:r>
            <a:endParaRPr sz="950">
              <a:latin typeface="Arial"/>
              <a:cs typeface="Arial"/>
            </a:endParaRPr>
          </a:p>
          <a:p>
            <a:pPr algn="just" marL="380365" marR="110489" indent="-280035">
              <a:lnSpc>
                <a:spcPct val="100299"/>
              </a:lnSpc>
              <a:spcBef>
                <a:spcPts val="254"/>
              </a:spcBef>
              <a:buClr>
                <a:srgbClr val="15495B"/>
              </a:buClr>
              <a:buSzPct val="95238"/>
              <a:buFont typeface="Times New Roman"/>
              <a:buChar char="o"/>
              <a:tabLst>
                <a:tab pos="386715" algn="l"/>
              </a:tabLst>
            </a:pPr>
            <a:r>
              <a:rPr dirty="0" sz="1050" spc="-40" b="1">
                <a:solidFill>
                  <a:srgbClr val="0A2838"/>
                </a:solidFill>
                <a:latin typeface="Times New Roman"/>
                <a:cs typeface="Times New Roman"/>
              </a:rPr>
              <a:t>ACT</a:t>
            </a:r>
            <a:r>
              <a:rPr dirty="0" sz="1050" spc="80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050" spc="60" b="1">
                <a:solidFill>
                  <a:srgbClr val="0A2838"/>
                </a:solidFill>
                <a:latin typeface="Times New Roman"/>
                <a:cs typeface="Times New Roman"/>
              </a:rPr>
              <a:t>allows</a:t>
            </a:r>
            <a:r>
              <a:rPr dirty="0" sz="1050" spc="145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050" spc="75" b="1">
                <a:solidFill>
                  <a:srgbClr val="0A2838"/>
                </a:solidFill>
                <a:latin typeface="Times New Roman"/>
                <a:cs typeface="Times New Roman"/>
              </a:rPr>
              <a:t>an</a:t>
            </a:r>
            <a:r>
              <a:rPr dirty="0" sz="1050" spc="300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050" b="1">
                <a:solidFill>
                  <a:srgbClr val="15495B"/>
                </a:solidFill>
                <a:latin typeface="Times New Roman"/>
                <a:cs typeface="Times New Roman"/>
              </a:rPr>
              <a:t>i</a:t>
            </a:r>
            <a:r>
              <a:rPr dirty="0" sz="1050" b="1">
                <a:solidFill>
                  <a:srgbClr val="0A2838"/>
                </a:solidFill>
                <a:latin typeface="Times New Roman"/>
                <a:cs typeface="Times New Roman"/>
              </a:rPr>
              <a:t>ndividua</a:t>
            </a:r>
            <a:r>
              <a:rPr dirty="0" sz="1050" b="1">
                <a:solidFill>
                  <a:srgbClr val="15495B"/>
                </a:solidFill>
                <a:latin typeface="Times New Roman"/>
                <a:cs typeface="Times New Roman"/>
              </a:rPr>
              <a:t>l</a:t>
            </a:r>
            <a:r>
              <a:rPr dirty="0" sz="1050" b="1">
                <a:solidFill>
                  <a:srgbClr val="0A2838"/>
                </a:solidFill>
                <a:latin typeface="Times New Roman"/>
                <a:cs typeface="Times New Roman"/>
              </a:rPr>
              <a:t>ised</a:t>
            </a:r>
            <a:r>
              <a:rPr dirty="0" sz="1050" spc="380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050" b="1">
                <a:solidFill>
                  <a:srgbClr val="15495B"/>
                </a:solidFill>
                <a:latin typeface="Times New Roman"/>
                <a:cs typeface="Times New Roman"/>
              </a:rPr>
              <a:t>a</a:t>
            </a:r>
            <a:r>
              <a:rPr dirty="0" sz="1050" b="1">
                <a:solidFill>
                  <a:srgbClr val="0A2838"/>
                </a:solidFill>
                <a:latin typeface="Times New Roman"/>
                <a:cs typeface="Times New Roman"/>
              </a:rPr>
              <a:t>pproach</a:t>
            </a:r>
            <a:r>
              <a:rPr dirty="0" sz="1050" spc="434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050" spc="55" b="1">
                <a:solidFill>
                  <a:srgbClr val="0A2838"/>
                </a:solidFill>
                <a:latin typeface="Times New Roman"/>
                <a:cs typeface="Times New Roman"/>
              </a:rPr>
              <a:t>sail!</a:t>
            </a:r>
            <a:r>
              <a:rPr dirty="0" sz="1050" spc="70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050" b="1">
                <a:solidFill>
                  <a:srgbClr val="0A2838"/>
                </a:solidFill>
                <a:latin typeface="Times New Roman"/>
                <a:cs typeface="Times New Roman"/>
              </a:rPr>
              <a:t>dosing</a:t>
            </a:r>
            <a:r>
              <a:rPr dirty="0" sz="1050" spc="265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000" spc="-25" b="1">
                <a:solidFill>
                  <a:srgbClr val="0A2838"/>
                </a:solidFill>
                <a:latin typeface="Arial"/>
                <a:cs typeface="Arial"/>
              </a:rPr>
              <a:t>of </a:t>
            </a:r>
            <a:r>
              <a:rPr dirty="0" sz="1000" spc="-25" b="1">
                <a:solidFill>
                  <a:srgbClr val="0A2838"/>
                </a:solidFill>
                <a:latin typeface="Arial"/>
                <a:cs typeface="Arial"/>
              </a:rPr>
              <a:t>	</a:t>
            </a:r>
            <a:r>
              <a:rPr dirty="0" sz="1100" b="1">
                <a:solidFill>
                  <a:srgbClr val="0A2838"/>
                </a:solidFill>
                <a:latin typeface="Times New Roman"/>
                <a:cs typeface="Times New Roman"/>
              </a:rPr>
              <a:t>heparin</a:t>
            </a:r>
            <a:r>
              <a:rPr dirty="0" sz="1100" spc="-70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A2838"/>
                </a:solidFill>
                <a:latin typeface="Times New Roman"/>
                <a:cs typeface="Times New Roman"/>
              </a:rPr>
              <a:t>to</a:t>
            </a:r>
            <a:r>
              <a:rPr dirty="0" sz="1100" spc="185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100" spc="80" b="1">
                <a:solidFill>
                  <a:srgbClr val="0A2838"/>
                </a:solidFill>
                <a:latin typeface="Times New Roman"/>
                <a:cs typeface="Times New Roman"/>
              </a:rPr>
              <a:t>deaease</a:t>
            </a:r>
            <a:r>
              <a:rPr dirty="0" sz="1100" spc="-20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050" spc="-10" b="1">
                <a:solidFill>
                  <a:srgbClr val="0A2838"/>
                </a:solidFill>
                <a:latin typeface="Times New Roman"/>
                <a:cs typeface="Times New Roman"/>
              </a:rPr>
              <a:t>romplic:atlons</a:t>
            </a:r>
            <a:r>
              <a:rPr dirty="0" sz="1050" spc="-60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000" spc="40" b="1">
                <a:solidFill>
                  <a:srgbClr val="0A2838"/>
                </a:solidFill>
                <a:latin typeface="Arial"/>
                <a:cs typeface="Arial"/>
              </a:rPr>
              <a:t>from</a:t>
            </a:r>
            <a:r>
              <a:rPr dirty="0" sz="1000" spc="-65" b="1">
                <a:solidFill>
                  <a:srgbClr val="0A2838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0A2838"/>
                </a:solidFill>
                <a:latin typeface="Times New Roman"/>
                <a:cs typeface="Times New Roman"/>
              </a:rPr>
              <a:t>thromboembol</a:t>
            </a:r>
            <a:r>
              <a:rPr dirty="0" sz="1050" spc="-10" b="1">
                <a:solidFill>
                  <a:srgbClr val="15495B"/>
                </a:solidFill>
                <a:latin typeface="Times New Roman"/>
                <a:cs typeface="Times New Roman"/>
              </a:rPr>
              <a:t>ic </a:t>
            </a:r>
            <a:r>
              <a:rPr dirty="0" sz="1050" spc="-10" b="1">
                <a:solidFill>
                  <a:srgbClr val="15495B"/>
                </a:solidFill>
                <a:latin typeface="Times New Roman"/>
                <a:cs typeface="Times New Roman"/>
              </a:rPr>
              <a:t>	</a:t>
            </a:r>
            <a:r>
              <a:rPr dirty="0" sz="1050" spc="45" b="1">
                <a:solidFill>
                  <a:srgbClr val="0A2838"/>
                </a:solidFill>
                <a:latin typeface="Times New Roman"/>
                <a:cs typeface="Times New Roman"/>
              </a:rPr>
              <a:t>disease</a:t>
            </a:r>
            <a:r>
              <a:rPr dirty="0" sz="1100" spc="45" b="1">
                <a:solidFill>
                  <a:srgbClr val="0A2838"/>
                </a:solidFill>
                <a:latin typeface="Times New Roman"/>
                <a:cs typeface="Times New Roman"/>
              </a:rPr>
              <a:t>whilstnot</a:t>
            </a:r>
            <a:r>
              <a:rPr dirty="0" sz="1100" spc="254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050" b="1">
                <a:solidFill>
                  <a:srgbClr val="15495B"/>
                </a:solidFill>
                <a:latin typeface="Times New Roman"/>
                <a:cs typeface="Times New Roman"/>
              </a:rPr>
              <a:t>i</a:t>
            </a:r>
            <a:r>
              <a:rPr dirty="0" sz="1050" b="1">
                <a:solidFill>
                  <a:srgbClr val="0A2838"/>
                </a:solidFill>
                <a:latin typeface="Times New Roman"/>
                <a:cs typeface="Times New Roman"/>
              </a:rPr>
              <a:t>ncreas</a:t>
            </a:r>
            <a:r>
              <a:rPr dirty="0" sz="1050" b="1">
                <a:solidFill>
                  <a:srgbClr val="15495B"/>
                </a:solidFill>
                <a:latin typeface="Times New Roman"/>
                <a:cs typeface="Times New Roman"/>
              </a:rPr>
              <a:t>i</a:t>
            </a:r>
            <a:r>
              <a:rPr dirty="0" sz="1050" b="1">
                <a:solidFill>
                  <a:srgbClr val="0A2838"/>
                </a:solidFill>
                <a:latin typeface="Times New Roman"/>
                <a:cs typeface="Times New Roman"/>
              </a:rPr>
              <a:t>ng</a:t>
            </a:r>
            <a:r>
              <a:rPr dirty="0" sz="1050" spc="200" b="1">
                <a:solidFill>
                  <a:srgbClr val="0A2838"/>
                </a:solidFill>
                <a:latin typeface="Times New Roman"/>
                <a:cs typeface="Times New Roman"/>
              </a:rPr>
              <a:t> </a:t>
            </a:r>
            <a:r>
              <a:rPr dirty="0" sz="1050" b="1">
                <a:solidFill>
                  <a:srgbClr val="0A2838"/>
                </a:solidFill>
                <a:latin typeface="Times New Roman"/>
                <a:cs typeface="Times New Roman"/>
              </a:rPr>
              <a:t>b</a:t>
            </a:r>
            <a:r>
              <a:rPr dirty="0" sz="1050" b="1">
                <a:solidFill>
                  <a:srgbClr val="15495B"/>
                </a:solidFill>
                <a:latin typeface="Times New Roman"/>
                <a:cs typeface="Times New Roman"/>
              </a:rPr>
              <a:t>l</a:t>
            </a:r>
            <a:r>
              <a:rPr dirty="0" sz="1050" b="1">
                <a:solidFill>
                  <a:srgbClr val="0A2838"/>
                </a:solidFill>
                <a:latin typeface="Times New Roman"/>
                <a:cs typeface="Times New Roman"/>
              </a:rPr>
              <a:t>eedingcomp</a:t>
            </a:r>
            <a:r>
              <a:rPr dirty="0" sz="1050" b="1">
                <a:solidFill>
                  <a:srgbClr val="15495B"/>
                </a:solidFill>
                <a:latin typeface="Times New Roman"/>
                <a:cs typeface="Times New Roman"/>
              </a:rPr>
              <a:t>lica</a:t>
            </a:r>
            <a:r>
              <a:rPr dirty="0" sz="1050" b="1">
                <a:solidFill>
                  <a:srgbClr val="0A2838"/>
                </a:solidFill>
                <a:latin typeface="Times New Roman"/>
                <a:cs typeface="Times New Roman"/>
              </a:rPr>
              <a:t>tions</a:t>
            </a:r>
            <a:r>
              <a:rPr dirty="0" sz="1050" b="1">
                <a:solidFill>
                  <a:srgbClr val="15495B"/>
                </a:solidFill>
                <a:latin typeface="Times New Roman"/>
                <a:cs typeface="Times New Roman"/>
              </a:rPr>
              <a:t>.</a:t>
            </a:r>
            <a:r>
              <a:rPr dirty="0" sz="1050" spc="45" b="1">
                <a:solidFill>
                  <a:srgbClr val="15495B"/>
                </a:solidFill>
                <a:latin typeface="Times New Roman"/>
                <a:cs typeface="Times New Roman"/>
              </a:rPr>
              <a:t> </a:t>
            </a:r>
            <a:r>
              <a:rPr dirty="0" baseline="23809" sz="1050" spc="-75">
                <a:solidFill>
                  <a:srgbClr val="1F6279"/>
                </a:solidFill>
                <a:latin typeface="Times New Roman"/>
                <a:cs typeface="Times New Roman"/>
              </a:rPr>
              <a:t>1</a:t>
            </a:r>
            <a:endParaRPr baseline="23809" sz="1050">
              <a:latin typeface="Times New Roman"/>
              <a:cs typeface="Times New Roman"/>
            </a:endParaRPr>
          </a:p>
          <a:p>
            <a:pPr marL="382270" indent="-280670">
              <a:lnSpc>
                <a:spcPct val="100000"/>
              </a:lnSpc>
              <a:spcBef>
                <a:spcPts val="185"/>
              </a:spcBef>
              <a:buChar char="o"/>
              <a:tabLst>
                <a:tab pos="382270" algn="l"/>
              </a:tabLst>
            </a:pP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FreemanHospital</a:t>
            </a:r>
            <a:r>
              <a:rPr dirty="0" sz="950" spc="-16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15495B"/>
                </a:solidFill>
                <a:latin typeface="Arial"/>
                <a:cs typeface="Arial"/>
              </a:rPr>
              <a:t>Guideline</a:t>
            </a:r>
            <a:r>
              <a:rPr dirty="0" sz="950" spc="-16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15495B"/>
                </a:solidFill>
                <a:latin typeface="Arial"/>
                <a:cs typeface="Arial"/>
              </a:rPr>
              <a:t>for</a:t>
            </a:r>
            <a:r>
              <a:rPr dirty="0" sz="950" spc="3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all</a:t>
            </a:r>
            <a:r>
              <a:rPr dirty="0" sz="950" spc="-3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majorvascular</a:t>
            </a:r>
            <a:r>
              <a:rPr dirty="0" sz="950" spc="-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surgery.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18444" y="3010111"/>
            <a:ext cx="3269615" cy="70612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315"/>
              </a:spcBef>
              <a:buChar char="o"/>
              <a:tabLst>
                <a:tab pos="293370" algn="l"/>
              </a:tabLst>
            </a:pP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H</a:t>
            </a:r>
            <a:r>
              <a:rPr dirty="0" sz="950" spc="6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parin:BolusdoselOOunits/kg</a:t>
            </a:r>
            <a:endParaRPr sz="950">
              <a:latin typeface="Arial"/>
              <a:cs typeface="Arial"/>
            </a:endParaRPr>
          </a:p>
          <a:p>
            <a:pPr marL="291465" marR="5080" indent="-279400">
              <a:lnSpc>
                <a:spcPct val="112500"/>
              </a:lnSpc>
              <a:spcBef>
                <a:spcPts val="75"/>
              </a:spcBef>
              <a:buChar char="o"/>
              <a:tabLst>
                <a:tab pos="291465" algn="l"/>
                <a:tab pos="293370" algn="l"/>
              </a:tabLst>
            </a:pP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	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ACT:</a:t>
            </a:r>
            <a:r>
              <a:rPr dirty="0" sz="950" spc="-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Measure</a:t>
            </a:r>
            <a:r>
              <a:rPr dirty="0" sz="950" spc="-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at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15</a:t>
            </a:r>
            <a:r>
              <a:rPr dirty="0" sz="950" spc="-3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5495B"/>
                </a:solidFill>
                <a:latin typeface="Arial"/>
                <a:cs typeface="Arial"/>
              </a:rPr>
              <a:t>minutes</a:t>
            </a:r>
            <a:r>
              <a:rPr dirty="0" sz="950" spc="-6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85">
                <a:solidFill>
                  <a:srgbClr val="15495B"/>
                </a:solidFill>
                <a:latin typeface="Arial"/>
                <a:cs typeface="Arial"/>
              </a:rPr>
              <a:t>and</a:t>
            </a:r>
            <a:r>
              <a:rPr dirty="0" sz="950" spc="-8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ewery</a:t>
            </a:r>
            <a:r>
              <a:rPr dirty="0" sz="950" spc="-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30</a:t>
            </a:r>
            <a:r>
              <a:rPr dirty="0" sz="950" spc="2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minutes thereafter</a:t>
            </a:r>
            <a:endParaRPr sz="950">
              <a:latin typeface="Arial"/>
              <a:cs typeface="Arial"/>
            </a:endParaRPr>
          </a:p>
          <a:p>
            <a:pPr marL="293370" indent="-280670">
              <a:lnSpc>
                <a:spcPct val="100000"/>
              </a:lnSpc>
              <a:spcBef>
                <a:spcPts val="219"/>
              </a:spcBef>
              <a:buChar char="o"/>
              <a:tabLst>
                <a:tab pos="293370" algn="l"/>
              </a:tabLst>
            </a:pP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Re-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doseheparinbasedonACTresult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0647" y="3714982"/>
            <a:ext cx="3581400" cy="78676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350" spc="-10" b="1">
                <a:solidFill>
                  <a:srgbClr val="010307"/>
                </a:solidFill>
                <a:latin typeface="Arial"/>
                <a:cs typeface="Arial"/>
              </a:rPr>
              <a:t>Method</a:t>
            </a:r>
            <a:r>
              <a:rPr dirty="0" sz="1350" spc="-10" b="1">
                <a:solidFill>
                  <a:srgbClr val="0A2838"/>
                </a:solidFill>
                <a:latin typeface="Arial"/>
                <a:cs typeface="Arial"/>
              </a:rPr>
              <a:t>s:</a:t>
            </a:r>
            <a:endParaRPr sz="1350">
              <a:latin typeface="Arial"/>
              <a:cs typeface="Arial"/>
            </a:endParaRPr>
          </a:p>
          <a:p>
            <a:pPr marL="20320" marR="5080" indent="-5715">
              <a:lnSpc>
                <a:spcPts val="1360"/>
              </a:lnSpc>
              <a:spcBef>
                <a:spcPts val="75"/>
              </a:spcBef>
            </a:pP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A</a:t>
            </a:r>
            <a:r>
              <a:rPr dirty="0" sz="950" spc="4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Retrospectivenotesreviewof</a:t>
            </a:r>
            <a:r>
              <a:rPr dirty="0" sz="950" spc="-9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all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majornon-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cardiac</a:t>
            </a:r>
            <a:r>
              <a:rPr dirty="0" sz="950" spc="-14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vascular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operationsattheFreemanHospital.</a:t>
            </a:r>
            <a:endParaRPr sz="9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35"/>
              </a:spcBef>
            </a:pP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Aims: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567" y="4455280"/>
            <a:ext cx="3774440" cy="16649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285750" marR="5080" indent="-273685">
              <a:lnSpc>
                <a:spcPct val="119900"/>
              </a:lnSpc>
              <a:spcBef>
                <a:spcPts val="140"/>
              </a:spcBef>
              <a:buClr>
                <a:srgbClr val="010307"/>
              </a:buClr>
              <a:buSzPct val="78947"/>
              <a:buChar char="■"/>
              <a:tabLst>
                <a:tab pos="288925" algn="l"/>
              </a:tabLst>
            </a:pP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Is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the</a:t>
            </a:r>
            <a:r>
              <a:rPr dirty="0" sz="950" spc="18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guideline</a:t>
            </a:r>
            <a:r>
              <a:rPr dirty="0" sz="950" spc="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being</a:t>
            </a:r>
            <a:r>
              <a:rPr dirty="0" sz="950" spc="-6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foHowed?</a:t>
            </a:r>
            <a:r>
              <a:rPr dirty="0" sz="950" spc="1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5495B"/>
                </a:solidFill>
                <a:latin typeface="Arial"/>
                <a:cs typeface="Arial"/>
              </a:rPr>
              <a:t>If</a:t>
            </a:r>
            <a:r>
              <a:rPr dirty="0" sz="1100" spc="10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not</a:t>
            </a:r>
            <a:r>
              <a:rPr dirty="0" sz="950" spc="4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what</a:t>
            </a:r>
            <a:r>
              <a:rPr dirty="0" sz="950" spc="2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is</a:t>
            </a:r>
            <a:r>
              <a:rPr dirty="0" sz="950" spc="1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our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current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	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practice?</a:t>
            </a:r>
            <a:endParaRPr sz="950">
              <a:latin typeface="Arial"/>
              <a:cs typeface="Arial"/>
            </a:endParaRPr>
          </a:p>
          <a:p>
            <a:pPr marL="285750" indent="-224790">
              <a:lnSpc>
                <a:spcPct val="100000"/>
              </a:lnSpc>
              <a:spcBef>
                <a:spcPts val="140"/>
              </a:spcBef>
              <a:buClr>
                <a:srgbClr val="010307"/>
              </a:buClr>
              <a:buSzPct val="78947"/>
              <a:buChar char="■"/>
              <a:tabLst>
                <a:tab pos="285750" algn="l"/>
              </a:tabLst>
            </a:pP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Is</a:t>
            </a:r>
            <a:r>
              <a:rPr dirty="0" sz="950" spc="30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90">
                <a:solidFill>
                  <a:srgbClr val="15495B"/>
                </a:solidFill>
                <a:latin typeface="Arial"/>
                <a:cs typeface="Arial"/>
              </a:rPr>
              <a:t>there</a:t>
            </a:r>
            <a:r>
              <a:rPr dirty="0" sz="950" spc="2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110">
                <a:solidFill>
                  <a:srgbClr val="15495B"/>
                </a:solidFill>
                <a:latin typeface="Arial"/>
                <a:cs typeface="Arial"/>
              </a:rPr>
              <a:t>an</a:t>
            </a:r>
            <a:r>
              <a:rPr dirty="0" sz="950" spc="18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increase</a:t>
            </a:r>
            <a:r>
              <a:rPr dirty="0" sz="950" spc="254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in</a:t>
            </a:r>
            <a:r>
              <a:rPr dirty="0" sz="950" spc="120">
                <a:solidFill>
                  <a:srgbClr val="15495B"/>
                </a:solidFill>
                <a:latin typeface="Arial"/>
                <a:cs typeface="Arial"/>
              </a:rPr>
              <a:t> 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bleeding</a:t>
            </a:r>
            <a:r>
              <a:rPr dirty="0" sz="950" spc="204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90">
                <a:solidFill>
                  <a:srgbClr val="15495B"/>
                </a:solidFill>
                <a:latin typeface="Arial"/>
                <a:cs typeface="Arial"/>
              </a:rPr>
              <a:t>when</a:t>
            </a:r>
            <a:r>
              <a:rPr dirty="0" sz="950" spc="17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the</a:t>
            </a:r>
            <a:r>
              <a:rPr dirty="0" sz="950" spc="409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guideline</a:t>
            </a:r>
            <a:r>
              <a:rPr dirty="0" sz="950" spc="16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5495B"/>
                </a:solidFill>
                <a:latin typeface="Arial"/>
                <a:cs typeface="Arial"/>
              </a:rPr>
              <a:t>is</a:t>
            </a:r>
            <a:endParaRPr sz="95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  <a:spcBef>
                <a:spcPts val="370"/>
              </a:spcBef>
            </a:pP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followed?</a:t>
            </a:r>
            <a:endParaRPr sz="950">
              <a:latin typeface="Arial"/>
              <a:cs typeface="Arial"/>
            </a:endParaRPr>
          </a:p>
          <a:p>
            <a:pPr marL="287655" marR="6350" indent="-275590">
              <a:lnSpc>
                <a:spcPct val="125699"/>
              </a:lnSpc>
              <a:buClr>
                <a:srgbClr val="010307"/>
              </a:buClr>
              <a:buSzPct val="78947"/>
              <a:buChar char="■"/>
              <a:tabLst>
                <a:tab pos="288925" algn="l"/>
              </a:tabLst>
            </a:pP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Does</a:t>
            </a:r>
            <a:r>
              <a:rPr dirty="0" sz="950" spc="17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the</a:t>
            </a:r>
            <a:r>
              <a:rPr dirty="0" sz="950" spc="3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guideline</a:t>
            </a:r>
            <a:r>
              <a:rPr dirty="0" sz="950" spc="22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95">
                <a:solidFill>
                  <a:srgbClr val="15495B"/>
                </a:solidFill>
                <a:latin typeface="Arial"/>
                <a:cs typeface="Arial"/>
              </a:rPr>
              <a:t>need</a:t>
            </a:r>
            <a:r>
              <a:rPr dirty="0" sz="950" spc="13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to</a:t>
            </a:r>
            <a:r>
              <a:rPr dirty="0" sz="950" spc="43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95">
                <a:solidFill>
                  <a:srgbClr val="15495B"/>
                </a:solidFill>
                <a:latin typeface="Arial"/>
                <a:cs typeface="Arial"/>
              </a:rPr>
              <a:t>be</a:t>
            </a:r>
            <a:r>
              <a:rPr dirty="0" sz="950" spc="30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modified</a:t>
            </a:r>
            <a:r>
              <a:rPr dirty="0" sz="950" spc="18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90">
                <a:solidFill>
                  <a:srgbClr val="15495B"/>
                </a:solidFill>
                <a:latin typeface="Arial"/>
                <a:cs typeface="Arial"/>
              </a:rPr>
              <a:t>when</a:t>
            </a:r>
            <a:r>
              <a:rPr dirty="0" sz="950" spc="29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15495B"/>
                </a:solidFill>
                <a:latin typeface="Arial"/>
                <a:cs typeface="Arial"/>
              </a:rPr>
              <a:t>current </a:t>
            </a:r>
            <a:r>
              <a:rPr dirty="0" sz="950" spc="40">
                <a:solidFill>
                  <a:srgbClr val="15495B"/>
                </a:solidFill>
                <a:latin typeface="Arial"/>
                <a:cs typeface="Arial"/>
              </a:rPr>
              <a:t>	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practiceis</a:t>
            </a:r>
            <a:r>
              <a:rPr dirty="0" sz="950" spc="-114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15495B"/>
                </a:solidFill>
                <a:latin typeface="Arial"/>
                <a:cs typeface="Arial"/>
              </a:rPr>
              <a:t>examined?</a:t>
            </a:r>
            <a:endParaRPr sz="950">
              <a:latin typeface="Arial"/>
              <a:cs typeface="Arial"/>
            </a:endParaRPr>
          </a:p>
          <a:p>
            <a:pPr lvl="1" marL="344805" indent="-281305">
              <a:lnSpc>
                <a:spcPct val="100000"/>
              </a:lnSpc>
              <a:spcBef>
                <a:spcPts val="295"/>
              </a:spcBef>
              <a:buChar char="o"/>
              <a:tabLst>
                <a:tab pos="344805" algn="l"/>
              </a:tabLst>
            </a:pP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Round1:</a:t>
            </a:r>
            <a:r>
              <a:rPr dirty="0" sz="950" spc="7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September</a:t>
            </a:r>
            <a:r>
              <a:rPr dirty="0" sz="950" spc="-8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22</a:t>
            </a:r>
            <a:r>
              <a:rPr dirty="0" sz="950" spc="60">
                <a:solidFill>
                  <a:srgbClr val="0A2838"/>
                </a:solidFill>
                <a:latin typeface="Arial"/>
                <a:cs typeface="Arial"/>
              </a:rPr>
              <a:t>-</a:t>
            </a:r>
            <a:r>
              <a:rPr dirty="0" sz="950" spc="85">
                <a:solidFill>
                  <a:srgbClr val="15495B"/>
                </a:solidFill>
                <a:latin typeface="Arial"/>
                <a:cs typeface="Arial"/>
              </a:rPr>
              <a:t>October</a:t>
            </a:r>
            <a:r>
              <a:rPr dirty="0" sz="950" spc="17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22.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27</a:t>
            </a:r>
            <a:r>
              <a:rPr dirty="0" sz="950" spc="-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cases.</a:t>
            </a:r>
            <a:endParaRPr sz="950">
              <a:latin typeface="Arial"/>
              <a:cs typeface="Arial"/>
            </a:endParaRPr>
          </a:p>
          <a:p>
            <a:pPr lvl="1" marL="344805" indent="-281305">
              <a:lnSpc>
                <a:spcPct val="100000"/>
              </a:lnSpc>
              <a:spcBef>
                <a:spcPts val="290"/>
              </a:spcBef>
              <a:buChar char="o"/>
              <a:tabLst>
                <a:tab pos="344805" algn="l"/>
              </a:tabLst>
            </a:pP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Round</a:t>
            </a:r>
            <a:r>
              <a:rPr dirty="0" sz="950" spc="-1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2: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October22</a:t>
            </a:r>
            <a:r>
              <a:rPr dirty="0" sz="950" spc="-7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-</a:t>
            </a:r>
            <a:r>
              <a:rPr dirty="0" sz="950" spc="90">
                <a:solidFill>
                  <a:srgbClr val="15495B"/>
                </a:solidFill>
                <a:latin typeface="Arial"/>
                <a:cs typeface="Arial"/>
              </a:rPr>
              <a:t>Nov</a:t>
            </a:r>
            <a:r>
              <a:rPr dirty="0" sz="950" spc="9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90">
                <a:solidFill>
                  <a:srgbClr val="15495B"/>
                </a:solidFill>
                <a:latin typeface="Arial"/>
                <a:cs typeface="Arial"/>
              </a:rPr>
              <a:t>mber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 22.</a:t>
            </a:r>
            <a:r>
              <a:rPr dirty="0" sz="950" spc="-7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24</a:t>
            </a:r>
            <a:r>
              <a:rPr dirty="0" sz="950" spc="-11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cases.</a:t>
            </a:r>
            <a:endParaRPr sz="950">
              <a:latin typeface="Arial"/>
              <a:cs typeface="Arial"/>
            </a:endParaRPr>
          </a:p>
          <a:p>
            <a:pPr lvl="1" marL="344805" indent="-281305">
              <a:lnSpc>
                <a:spcPct val="100000"/>
              </a:lnSpc>
              <a:spcBef>
                <a:spcPts val="220"/>
              </a:spcBef>
              <a:buChar char="o"/>
              <a:tabLst>
                <a:tab pos="344805" algn="l"/>
              </a:tabLst>
            </a:pP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Round3:</a:t>
            </a:r>
            <a:r>
              <a:rPr dirty="0" sz="950" spc="-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95">
                <a:solidFill>
                  <a:srgbClr val="15495B"/>
                </a:solidFill>
                <a:latin typeface="Arial"/>
                <a:cs typeface="Arial"/>
              </a:rPr>
              <a:t>November22-</a:t>
            </a:r>
            <a:r>
              <a:rPr dirty="0" sz="950" spc="90">
                <a:solidFill>
                  <a:srgbClr val="15495B"/>
                </a:solidFill>
                <a:latin typeface="Arial"/>
                <a:cs typeface="Arial"/>
              </a:rPr>
              <a:t>Jan23.</a:t>
            </a:r>
            <a:r>
              <a:rPr dirty="0" sz="950" spc="-15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4</a:t>
            </a:r>
            <a:r>
              <a:rPr dirty="0" sz="950">
                <a:solidFill>
                  <a:srgbClr val="0A2838"/>
                </a:solidFill>
                <a:latin typeface="Arial"/>
                <a:cs typeface="Arial"/>
              </a:rPr>
              <a:t>3</a:t>
            </a:r>
            <a:r>
              <a:rPr dirty="0" sz="950" spc="160">
                <a:solidFill>
                  <a:srgbClr val="0A2838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cases.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8866" y="6094657"/>
            <a:ext cx="3726179" cy="75374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algn="just" marL="471170">
              <a:lnSpc>
                <a:spcPct val="100000"/>
              </a:lnSpc>
              <a:spcBef>
                <a:spcPts val="390"/>
              </a:spcBef>
            </a:pP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o</a:t>
            </a:r>
            <a:r>
              <a:rPr dirty="0" sz="950" spc="290">
                <a:solidFill>
                  <a:srgbClr val="15495B"/>
                </a:solidFill>
                <a:latin typeface="Arial"/>
                <a:cs typeface="Arial"/>
              </a:rPr>
              <a:t>  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Total:94</a:t>
            </a:r>
            <a:r>
              <a:rPr dirty="0" sz="950" spc="-3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cases.</a:t>
            </a:r>
            <a:endParaRPr sz="950">
              <a:latin typeface="Arial"/>
              <a:cs typeface="Arial"/>
            </a:endParaRPr>
          </a:p>
          <a:p>
            <a:pPr algn="just" marL="291465" marR="5080" indent="-279400">
              <a:lnSpc>
                <a:spcPct val="125699"/>
              </a:lnSpc>
            </a:pP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o</a:t>
            </a:r>
            <a:r>
              <a:rPr dirty="0" sz="950" spc="385">
                <a:solidFill>
                  <a:srgbClr val="15495B"/>
                </a:solidFill>
                <a:latin typeface="Arial"/>
                <a:cs typeface="Arial"/>
              </a:rPr>
              <a:t>  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Results</a:t>
            </a:r>
            <a:r>
              <a:rPr dirty="0" sz="950" spc="8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of</a:t>
            </a:r>
            <a:r>
              <a:rPr dirty="0" sz="950" spc="3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each</a:t>
            </a:r>
            <a:r>
              <a:rPr dirty="0" sz="950" spc="-3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round</a:t>
            </a:r>
            <a:r>
              <a:rPr dirty="0" sz="950" spc="11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shared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110">
                <a:solidFill>
                  <a:srgbClr val="15495B"/>
                </a:solidFill>
                <a:latin typeface="Arial"/>
                <a:cs typeface="Arial"/>
              </a:rPr>
              <a:t>with</a:t>
            </a:r>
            <a:r>
              <a:rPr dirty="0" sz="950" spc="1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vascular</a:t>
            </a:r>
            <a:r>
              <a:rPr dirty="0" sz="950" spc="15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anaesthetists.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Awareness</a:t>
            </a:r>
            <a:r>
              <a:rPr dirty="0" sz="950" spc="12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of</a:t>
            </a:r>
            <a:r>
              <a:rPr dirty="0" sz="950" spc="30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the</a:t>
            </a:r>
            <a:r>
              <a:rPr dirty="0" sz="950" spc="31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guideline</a:t>
            </a:r>
            <a:r>
              <a:rPr dirty="0" sz="950" spc="4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increased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and</a:t>
            </a:r>
            <a:r>
              <a:rPr dirty="0" sz="950" spc="11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enrouragement</a:t>
            </a:r>
            <a:r>
              <a:rPr dirty="0" sz="950" spc="50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to</a:t>
            </a:r>
            <a:r>
              <a:rPr dirty="0" sz="950" spc="2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5495B"/>
                </a:solidFill>
                <a:latin typeface="Arial"/>
                <a:cs typeface="Arial"/>
              </a:rPr>
              <a:t>followit.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2051" y="514375"/>
            <a:ext cx="458406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00804" algn="l"/>
              </a:tabLst>
            </a:pPr>
            <a:r>
              <a:rPr dirty="0" baseline="4115" sz="2025" spc="-15" b="1">
                <a:solidFill>
                  <a:srgbClr val="010307"/>
                </a:solidFill>
                <a:latin typeface="Arial"/>
                <a:cs typeface="Arial"/>
              </a:rPr>
              <a:t>Introdu</a:t>
            </a:r>
            <a:r>
              <a:rPr dirty="0" baseline="4115" sz="2025" spc="-15" b="1">
                <a:solidFill>
                  <a:srgbClr val="0A2838"/>
                </a:solidFill>
                <a:latin typeface="Arial"/>
                <a:cs typeface="Arial"/>
              </a:rPr>
              <a:t>cti</a:t>
            </a:r>
            <a:r>
              <a:rPr dirty="0" baseline="4115" sz="2025" spc="-15" b="1">
                <a:solidFill>
                  <a:srgbClr val="010307"/>
                </a:solidFill>
                <a:latin typeface="Arial"/>
                <a:cs typeface="Arial"/>
              </a:rPr>
              <a:t>on</a:t>
            </a:r>
            <a:r>
              <a:rPr dirty="0" baseline="4115" sz="2025" spc="-15" b="1">
                <a:solidFill>
                  <a:srgbClr val="0A2838"/>
                </a:solidFill>
                <a:latin typeface="Arial"/>
                <a:cs typeface="Arial"/>
              </a:rPr>
              <a:t>:</a:t>
            </a:r>
            <a:r>
              <a:rPr dirty="0" baseline="4115" sz="2025" b="1">
                <a:solidFill>
                  <a:srgbClr val="0A2838"/>
                </a:solidFill>
                <a:latin typeface="Arial"/>
                <a:cs typeface="Arial"/>
              </a:rPr>
              <a:t>	</a:t>
            </a:r>
            <a:r>
              <a:rPr dirty="0" sz="1350" spc="-10" b="1">
                <a:solidFill>
                  <a:srgbClr val="010307"/>
                </a:solidFill>
                <a:latin typeface="Arial"/>
                <a:cs typeface="Arial"/>
              </a:rPr>
              <a:t>Re</a:t>
            </a:r>
            <a:r>
              <a:rPr dirty="0" sz="1350" spc="-10" b="1">
                <a:solidFill>
                  <a:srgbClr val="0A2838"/>
                </a:solidFill>
                <a:latin typeface="Arial"/>
                <a:cs typeface="Arial"/>
              </a:rPr>
              <a:t>s</a:t>
            </a:r>
            <a:r>
              <a:rPr dirty="0" sz="1350" spc="-10" b="1">
                <a:solidFill>
                  <a:srgbClr val="010307"/>
                </a:solidFill>
                <a:latin typeface="Arial"/>
                <a:cs typeface="Arial"/>
              </a:rPr>
              <a:t>ults</a:t>
            </a:r>
            <a:r>
              <a:rPr dirty="0" sz="1350" spc="-10" b="1">
                <a:solidFill>
                  <a:srgbClr val="0A2838"/>
                </a:solidFill>
                <a:latin typeface="Arial"/>
                <a:cs typeface="Arial"/>
              </a:rPr>
              <a:t>: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12" name="object 12" descr=""/>
          <p:cNvGraphicFramePr>
            <a:graphicFrameLocks noGrp="1"/>
          </p:cNvGraphicFramePr>
          <p:nvPr/>
        </p:nvGraphicFramePr>
        <p:xfrm>
          <a:off x="3927540" y="723452"/>
          <a:ext cx="4988560" cy="42494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1270"/>
                <a:gridCol w="1242695"/>
                <a:gridCol w="1166494"/>
                <a:gridCol w="1214120"/>
              </a:tblGrid>
              <a:tr h="382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Round</a:t>
                      </a:r>
                      <a:r>
                        <a:rPr dirty="0" sz="950" spc="-17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50" spc="4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ept22-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Oct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22)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marR="111760" indent="-635">
                        <a:lnSpc>
                          <a:spcPts val="1430"/>
                        </a:lnSpc>
                        <a:spcBef>
                          <a:spcPts val="55"/>
                        </a:spcBef>
                      </a:pPr>
                      <a:r>
                        <a:rPr dirty="0" sz="95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Round</a:t>
                      </a:r>
                      <a:r>
                        <a:rPr dirty="0" sz="950" spc="-9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(Oct</a:t>
                      </a:r>
                      <a:r>
                        <a:rPr dirty="0" sz="950" spc="-1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950" spc="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95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Nov22)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95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Round</a:t>
                      </a:r>
                      <a:r>
                        <a:rPr dirty="0" sz="950" spc="-10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5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5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Nov</a:t>
                      </a:r>
                      <a:r>
                        <a:rPr dirty="0" sz="950" spc="-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950" spc="-8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Jan</a:t>
                      </a:r>
                      <a:r>
                        <a:rPr dirty="0" sz="950" spc="-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23)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950" spc="-114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43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2905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Protocol</a:t>
                      </a:r>
                      <a:r>
                        <a:rPr dirty="0" sz="950" spc="-8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7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followed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1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950" spc="-2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26</a:t>
                      </a: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marL="46355" marR="86360" indent="-8255">
                        <a:lnSpc>
                          <a:spcPts val="1360"/>
                        </a:lnSpc>
                        <a:spcBef>
                          <a:spcPts val="40"/>
                        </a:spcBef>
                      </a:pPr>
                      <a:r>
                        <a:rPr dirty="0" sz="950" spc="6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Protocol</a:t>
                      </a:r>
                      <a:r>
                        <a:rPr dirty="0" sz="950" spc="-8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7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followed 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2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ACT</a:t>
                      </a:r>
                      <a:r>
                        <a:rPr dirty="0" sz="950" spc="-1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monitoring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0.8%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ACT</a:t>
                      </a:r>
                      <a:r>
                        <a:rPr dirty="0" sz="950" spc="-1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mea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ured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55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8%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50" spc="-2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50" spc="4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4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l:</a:t>
                      </a:r>
                      <a:r>
                        <a:rPr dirty="0" sz="950" spc="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65">
                          <a:solidFill>
                            <a:srgbClr val="01030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6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6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l:</a:t>
                      </a:r>
                      <a:r>
                        <a:rPr dirty="0" sz="950" spc="6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4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4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07365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50" spc="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complication</a:t>
                      </a:r>
                      <a:r>
                        <a:rPr dirty="0" sz="950" spc="3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50" spc="8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(number</a:t>
                      </a:r>
                      <a:r>
                        <a:rPr dirty="0" sz="950" spc="-1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>
                          <a:solidFill>
                            <a:srgbClr val="010307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 spc="114">
                          <a:solidFill>
                            <a:srgbClr val="01030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50" spc="1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/K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950" spc="6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epar</a:t>
                      </a:r>
                      <a:r>
                        <a:rPr dirty="0" sz="950" spc="6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6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16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8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1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cases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dirty="0" sz="950" spc="7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950" spc="-9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50" spc="6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6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dirty="0" sz="950" spc="6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6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16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8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1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cases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000</a:t>
                      </a:r>
                      <a:r>
                        <a:rPr dirty="0" sz="950" spc="14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5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950" spc="9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oth</a:t>
                      </a:r>
                      <a:r>
                        <a:rPr dirty="0" sz="950" spc="9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50" spc="-1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epar</a:t>
                      </a:r>
                      <a:r>
                        <a:rPr dirty="0" sz="950" spc="4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4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000"/>
                        </a:lnSpc>
                        <a:spcBef>
                          <a:spcPts val="95"/>
                        </a:spcBef>
                      </a:pPr>
                      <a:r>
                        <a:rPr dirty="0" sz="95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5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cases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000"/>
                        </a:lnSpc>
                        <a:spcBef>
                          <a:spcPts val="95"/>
                        </a:spcBef>
                      </a:pPr>
                      <a:r>
                        <a:rPr dirty="0" sz="95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dose</a:t>
                      </a:r>
                      <a:r>
                        <a:rPr dirty="0" sz="950" spc="3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15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case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5810">
                <a:tc>
                  <a:txBody>
                    <a:bodyPr/>
                    <a:lstStyle/>
                    <a:p>
                      <a:pPr marL="39370" marR="352425" indent="-1905">
                        <a:lnSpc>
                          <a:spcPts val="1430"/>
                        </a:lnSpc>
                        <a:spcBef>
                          <a:spcPts val="60"/>
                        </a:spcBef>
                      </a:pP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Repeat</a:t>
                      </a:r>
                      <a:r>
                        <a:rPr dirty="0" sz="950" spc="-1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dose</a:t>
                      </a:r>
                      <a:r>
                        <a:rPr dirty="0" sz="950" spc="-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95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heparin</a:t>
                      </a:r>
                      <a:r>
                        <a:rPr dirty="0" sz="950" spc="-1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given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38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950" spc="3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(i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950" spc="3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5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just" marL="45720" marR="1270" indent="-3175">
                        <a:lnSpc>
                          <a:spcPct val="125699"/>
                        </a:lnSpc>
                      </a:pP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cases</a:t>
                      </a:r>
                      <a:r>
                        <a:rPr dirty="0" sz="950" spc="-1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) 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2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ese</a:t>
                      </a:r>
                      <a:r>
                        <a:rPr dirty="0" sz="95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cases 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1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bo</a:t>
                      </a:r>
                      <a:r>
                        <a:rPr dirty="0" sz="950" spc="4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4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dose 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00</a:t>
                      </a:r>
                      <a:r>
                        <a:rPr dirty="0" sz="950" spc="29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marR="137795" indent="-3175">
                        <a:lnSpc>
                          <a:spcPct val="122400"/>
                        </a:lnSpc>
                      </a:pP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95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(i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4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950" spc="4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950" spc="1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ese</a:t>
                      </a:r>
                      <a:r>
                        <a:rPr dirty="0" sz="950" spc="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cases</a:t>
                      </a:r>
                      <a:r>
                        <a:rPr dirty="0" sz="95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3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950" spc="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8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4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4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sd</a:t>
                      </a:r>
                      <a:r>
                        <a:rPr dirty="0" sz="950" spc="4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50" spc="28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 marR="243204" indent="-9525">
                        <a:lnSpc>
                          <a:spcPct val="119100"/>
                        </a:lnSpc>
                        <a:spcBef>
                          <a:spcPts val="40"/>
                        </a:spcBef>
                      </a:pP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44%</a:t>
                      </a:r>
                      <a:r>
                        <a:rPr dirty="0" sz="950" spc="-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(i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8%</a:t>
                      </a:r>
                      <a:r>
                        <a:rPr dirty="0" sz="950" spc="-2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950" spc="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95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ese</a:t>
                      </a:r>
                      <a:r>
                        <a:rPr dirty="0" sz="95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49530" marR="50800" indent="-635">
                        <a:lnSpc>
                          <a:spcPct val="125699"/>
                        </a:lnSpc>
                        <a:spcBef>
                          <a:spcPts val="75"/>
                        </a:spcBef>
                      </a:pPr>
                      <a:r>
                        <a:rPr dirty="0" sz="950" spc="6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bo</a:t>
                      </a:r>
                      <a:r>
                        <a:rPr dirty="0" sz="950" spc="6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6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dose</a:t>
                      </a:r>
                      <a:r>
                        <a:rPr dirty="0" sz="950" spc="-1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50" spc="-1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0 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50" spc="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50" spc="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0744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Average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7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43180" marR="93345" indent="-4445">
                        <a:lnSpc>
                          <a:spcPct val="125699"/>
                        </a:lnSpc>
                      </a:pPr>
                      <a:r>
                        <a:rPr dirty="0" sz="950" spc="7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between1</a:t>
                      </a:r>
                      <a:r>
                        <a:rPr dirty="0" baseline="27777" sz="900" spc="112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baseline="27777" sz="900" spc="254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25641" sz="975" spc="-37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baseline="25641" sz="975" spc="7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dose</a:t>
                      </a:r>
                      <a:r>
                        <a:rPr dirty="0" sz="950" spc="-1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(minute</a:t>
                      </a:r>
                      <a:r>
                        <a:rPr dirty="0" sz="950" spc="5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dirty="0" sz="950" spc="5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cases</a:t>
                      </a:r>
                      <a:r>
                        <a:rPr dirty="0" sz="950" spc="-1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86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nut</a:t>
                      </a:r>
                      <a:r>
                        <a:rPr dirty="0" sz="95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9370" marR="251460" indent="-5715">
                        <a:lnSpc>
                          <a:spcPct val="125699"/>
                        </a:lnSpc>
                        <a:spcBef>
                          <a:spcPts val="750"/>
                        </a:spcBef>
                      </a:pPr>
                      <a:r>
                        <a:rPr dirty="0" sz="950" spc="7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950" spc="-95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6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t/kg</a:t>
                      </a:r>
                      <a:r>
                        <a:rPr dirty="0" sz="950" spc="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:1</a:t>
                      </a:r>
                      <a:r>
                        <a:rPr dirty="0" sz="95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02 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nut</a:t>
                      </a:r>
                      <a:r>
                        <a:rPr dirty="0" sz="95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1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dirty="0" sz="950" spc="2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cases</a:t>
                      </a:r>
                      <a:r>
                        <a:rPr dirty="0" sz="950" spc="1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16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nut</a:t>
                      </a:r>
                      <a:r>
                        <a:rPr dirty="0" sz="95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9370" marR="237490" indent="-5715">
                        <a:lnSpc>
                          <a:spcPct val="119100"/>
                        </a:lnSpc>
                      </a:pPr>
                      <a:r>
                        <a:rPr dirty="0" sz="9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00</a:t>
                      </a:r>
                      <a:r>
                        <a:rPr dirty="0" sz="950" spc="13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50" spc="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t/kg:</a:t>
                      </a:r>
                      <a:r>
                        <a:rPr dirty="0" sz="95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73 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nut</a:t>
                      </a:r>
                      <a:r>
                        <a:rPr dirty="0" sz="95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marR="460375" indent="7620">
                        <a:lnSpc>
                          <a:spcPts val="1360"/>
                        </a:lnSpc>
                        <a:spcBef>
                          <a:spcPts val="40"/>
                        </a:spcBef>
                      </a:pP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dirty="0" sz="950" spc="55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cases</a:t>
                      </a:r>
                      <a:r>
                        <a:rPr dirty="0" sz="950" spc="-1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88 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nut</a:t>
                      </a:r>
                      <a:r>
                        <a:rPr dirty="0" sz="95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48895" marR="252095" indent="-5715">
                        <a:lnSpc>
                          <a:spcPct val="119100"/>
                        </a:lnSpc>
                        <a:spcBef>
                          <a:spcPts val="825"/>
                        </a:spcBef>
                      </a:pPr>
                      <a:r>
                        <a:rPr dirty="0" sz="95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950" spc="13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9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50" spc="9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9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9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50" spc="9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kg</a:t>
                      </a:r>
                      <a:r>
                        <a:rPr dirty="0" sz="950" spc="9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9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95 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70">
                          <a:solidFill>
                            <a:srgbClr val="5B5B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7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nut</a:t>
                      </a:r>
                      <a:r>
                        <a:rPr dirty="0" sz="95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 descr=""/>
          <p:cNvSpPr txBox="1"/>
          <p:nvPr/>
        </p:nvSpPr>
        <p:spPr>
          <a:xfrm>
            <a:off x="3931168" y="4991118"/>
            <a:ext cx="1284605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50" spc="10">
                <a:solidFill>
                  <a:srgbClr val="0A2838"/>
                </a:solidFill>
                <a:latin typeface="Arial"/>
                <a:cs typeface="Arial"/>
              </a:rPr>
              <a:t>T</a:t>
            </a:r>
            <a:r>
              <a:rPr dirty="0" sz="950" spc="10">
                <a:solidFill>
                  <a:srgbClr val="15495B"/>
                </a:solidFill>
                <a:latin typeface="Arial"/>
                <a:cs typeface="Arial"/>
              </a:rPr>
              <a:t>able</a:t>
            </a:r>
            <a:r>
              <a:rPr dirty="0" sz="950" spc="-7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5495B"/>
                </a:solidFill>
                <a:latin typeface="Arial"/>
                <a:cs typeface="Arial"/>
              </a:rPr>
              <a:t>1:</a:t>
            </a:r>
            <a:r>
              <a:rPr dirty="0" sz="950" spc="1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5495B"/>
                </a:solidFill>
                <a:latin typeface="Arial"/>
                <a:cs typeface="Arial"/>
              </a:rPr>
              <a:t>Mam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45">
                <a:solidFill>
                  <a:srgbClr val="15495B"/>
                </a:solidFill>
                <a:latin typeface="Arial"/>
                <a:cs typeface="Arial"/>
              </a:rPr>
              <a:t>results.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918365" y="486746"/>
            <a:ext cx="3227705" cy="465645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400"/>
              </a:spcBef>
            </a:pPr>
            <a:r>
              <a:rPr dirty="0" sz="1350" spc="-10" b="1">
                <a:solidFill>
                  <a:srgbClr val="010307"/>
                </a:solidFill>
                <a:latin typeface="Arial"/>
                <a:cs typeface="Arial"/>
              </a:rPr>
              <a:t>Conclu</a:t>
            </a:r>
            <a:r>
              <a:rPr dirty="0" sz="1350" spc="-10" b="1">
                <a:solidFill>
                  <a:srgbClr val="0A2838"/>
                </a:solidFill>
                <a:latin typeface="Arial"/>
                <a:cs typeface="Arial"/>
              </a:rPr>
              <a:t>s</a:t>
            </a:r>
            <a:r>
              <a:rPr dirty="0" sz="1350" spc="-10" b="1">
                <a:solidFill>
                  <a:srgbClr val="010307"/>
                </a:solidFill>
                <a:latin typeface="Arial"/>
                <a:cs typeface="Arial"/>
              </a:rPr>
              <a:t>ion:</a:t>
            </a:r>
            <a:endParaRPr sz="1350">
              <a:latin typeface="Arial"/>
              <a:cs typeface="Arial"/>
            </a:endParaRPr>
          </a:p>
          <a:p>
            <a:pPr marL="12700" marR="10160" indent="635">
              <a:lnSpc>
                <a:spcPct val="116599"/>
              </a:lnSpc>
              <a:spcBef>
                <a:spcPts val="25"/>
              </a:spcBef>
            </a:pP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The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guidelineappearssafefromableedin</a:t>
            </a:r>
            <a:r>
              <a:rPr dirty="0" sz="950" spc="70">
                <a:solidFill>
                  <a:srgbClr val="0A2838"/>
                </a:solidFill>
                <a:latin typeface="Arial"/>
                <a:cs typeface="Arial"/>
              </a:rPr>
              <a:t>g</a:t>
            </a:r>
            <a:r>
              <a:rPr dirty="0" sz="950" spc="-75">
                <a:solidFill>
                  <a:srgbClr val="0A2838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perspectNe.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Asthe</a:t>
            </a:r>
            <a:r>
              <a:rPr dirty="0" sz="950" spc="29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auditprogr</a:t>
            </a:r>
            <a:r>
              <a:rPr dirty="0" sz="950" spc="5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ssed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the</a:t>
            </a:r>
            <a:r>
              <a:rPr dirty="0" sz="950" spc="114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0A2838"/>
                </a:solidFill>
                <a:latin typeface="Arial"/>
                <a:cs typeface="Arial"/>
              </a:rPr>
              <a:t>g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uideline</a:t>
            </a:r>
            <a:r>
              <a:rPr dirty="0" sz="950" spc="4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was</a:t>
            </a:r>
            <a:r>
              <a:rPr dirty="0" sz="950" spc="-15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followed </a:t>
            </a:r>
            <a:r>
              <a:rPr dirty="0" sz="950" spc="80">
                <a:solidFill>
                  <a:srgbClr val="15495B"/>
                </a:solidFill>
                <a:latin typeface="Arial"/>
                <a:cs typeface="Arial"/>
              </a:rPr>
              <a:t>moreoften.Thisledtolargerdosesofheparinbeing </a:t>
            </a:r>
            <a:r>
              <a:rPr dirty="0" sz="950" spc="85">
                <a:solidFill>
                  <a:srgbClr val="15495B"/>
                </a:solidFill>
                <a:latin typeface="Arial"/>
                <a:cs typeface="Arial"/>
              </a:rPr>
              <a:t>givenwithnoincreasein</a:t>
            </a:r>
            <a:r>
              <a:rPr dirty="0" sz="950" spc="-2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bleeding.</a:t>
            </a:r>
            <a:r>
              <a:rPr dirty="0" sz="950" spc="2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Thisalsoled</a:t>
            </a:r>
            <a:r>
              <a:rPr dirty="0" sz="950" spc="-9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5">
                <a:solidFill>
                  <a:srgbClr val="15495B"/>
                </a:solidFill>
                <a:latin typeface="Arial"/>
                <a:cs typeface="Arial"/>
              </a:rPr>
              <a:t>to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higherl</a:t>
            </a:r>
            <a:r>
              <a:rPr dirty="0" sz="950" spc="65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v</a:t>
            </a:r>
            <a:r>
              <a:rPr dirty="0" sz="950" spc="65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ls</a:t>
            </a:r>
            <a:r>
              <a:rPr dirty="0" sz="950" spc="-6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of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ACTmonitoringandassucha</a:t>
            </a:r>
            <a:r>
              <a:rPr dirty="0" sz="950" spc="-12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greater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numberofpatientswereidentifiedwithsubsequently </a:t>
            </a:r>
            <a:r>
              <a:rPr dirty="0" sz="950" spc="85">
                <a:solidFill>
                  <a:srgbClr val="15495B"/>
                </a:solidFill>
                <a:latin typeface="Arial"/>
                <a:cs typeface="Arial"/>
              </a:rPr>
              <a:t>low</a:t>
            </a:r>
            <a:r>
              <a:rPr dirty="0" sz="950" spc="-3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ACT</a:t>
            </a:r>
            <a:r>
              <a:rPr dirty="0" sz="950" spc="-1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readingsandthereforerepeat</a:t>
            </a:r>
            <a:r>
              <a:rPr dirty="0" sz="950" spc="-1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15495B"/>
                </a:solidFill>
                <a:latin typeface="Arial"/>
                <a:cs typeface="Arial"/>
              </a:rPr>
              <a:t>dosesof </a:t>
            </a:r>
            <a:r>
              <a:rPr dirty="0" sz="950" spc="75">
                <a:solidFill>
                  <a:srgbClr val="15495B"/>
                </a:solidFill>
                <a:latin typeface="Arial"/>
                <a:cs typeface="Arial"/>
              </a:rPr>
              <a:t>heparinwer</a:t>
            </a:r>
            <a:r>
              <a:rPr dirty="0" sz="950" spc="75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-114">
                <a:solidFill>
                  <a:srgbClr val="0A2838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15495B"/>
                </a:solidFill>
                <a:latin typeface="Arial"/>
                <a:cs typeface="Arial"/>
              </a:rPr>
              <a:t>given.</a:t>
            </a:r>
            <a:r>
              <a:rPr dirty="0" sz="950" spc="-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90">
                <a:solidFill>
                  <a:srgbClr val="15495B"/>
                </a:solidFill>
                <a:latin typeface="Arial"/>
                <a:cs typeface="Arial"/>
              </a:rPr>
              <a:t>Again,thisdidnotleadtoan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incr</a:t>
            </a:r>
            <a:r>
              <a:rPr dirty="0" sz="950" spc="2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ase</a:t>
            </a:r>
            <a:r>
              <a:rPr dirty="0" sz="950" spc="-5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in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bleedingrates.</a:t>
            </a:r>
            <a:endParaRPr sz="950">
              <a:latin typeface="Arial"/>
              <a:cs typeface="Arial"/>
            </a:endParaRPr>
          </a:p>
          <a:p>
            <a:pPr marL="14604" marR="22225" indent="1905">
              <a:lnSpc>
                <a:spcPct val="116399"/>
              </a:lnSpc>
              <a:spcBef>
                <a:spcPts val="30"/>
              </a:spcBef>
            </a:pPr>
            <a:r>
              <a:rPr dirty="0" sz="950" spc="90">
                <a:solidFill>
                  <a:srgbClr val="15495B"/>
                </a:solidFill>
                <a:latin typeface="Arial"/>
                <a:cs typeface="Arial"/>
              </a:rPr>
              <a:t>An</a:t>
            </a:r>
            <a:r>
              <a:rPr dirty="0" sz="950" spc="-16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incr</a:t>
            </a:r>
            <a:r>
              <a:rPr dirty="0" sz="950" spc="2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ase</a:t>
            </a:r>
            <a:r>
              <a:rPr dirty="0" sz="950" spc="-6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in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monitoringispidcingupanincreased </a:t>
            </a:r>
            <a:r>
              <a:rPr dirty="0" sz="950" spc="85">
                <a:solidFill>
                  <a:srgbClr val="15495B"/>
                </a:solidFill>
                <a:latin typeface="Arial"/>
                <a:cs typeface="Arial"/>
              </a:rPr>
              <a:t>number</a:t>
            </a:r>
            <a:r>
              <a:rPr dirty="0" sz="950" spc="-13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of</a:t>
            </a:r>
            <a:r>
              <a:rPr dirty="0" sz="950" spc="-8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15495B"/>
                </a:solidFill>
                <a:latin typeface="Arial"/>
                <a:cs typeface="Arial"/>
              </a:rPr>
              <a:t>patientswhoseACTsareoutof</a:t>
            </a:r>
            <a:r>
              <a:rPr dirty="0" sz="950" spc="-6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rangeand</a:t>
            </a:r>
            <a:r>
              <a:rPr dirty="0" sz="950" spc="-11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40">
                <a:solidFill>
                  <a:srgbClr val="15495B"/>
                </a:solidFill>
                <a:latin typeface="Arial"/>
                <a:cs typeface="Arial"/>
              </a:rPr>
              <a:t>so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subsequent</a:t>
            </a:r>
            <a:r>
              <a:rPr dirty="0" sz="950" spc="-8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dosesof</a:t>
            </a:r>
            <a:r>
              <a:rPr dirty="0" sz="950" spc="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heparin</a:t>
            </a:r>
            <a:r>
              <a:rPr dirty="0" sz="950" spc="-15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ar</a:t>
            </a:r>
            <a:r>
              <a:rPr dirty="0" sz="950" spc="2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-45">
                <a:solidFill>
                  <a:srgbClr val="0A2838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beinggiv</a:t>
            </a:r>
            <a:r>
              <a:rPr dirty="0" sz="950" spc="6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n.</a:t>
            </a:r>
            <a:r>
              <a:rPr dirty="0" sz="950" spc="-1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Priorto </a:t>
            </a:r>
            <a:r>
              <a:rPr dirty="0" sz="950" spc="80">
                <a:solidFill>
                  <a:srgbClr val="15495B"/>
                </a:solidFill>
                <a:latin typeface="Arial"/>
                <a:cs typeface="Arial"/>
              </a:rPr>
              <a:t>th</a:t>
            </a:r>
            <a:r>
              <a:rPr dirty="0" sz="950" spc="8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75">
                <a:solidFill>
                  <a:srgbClr val="0A2838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15495B"/>
                </a:solidFill>
                <a:latin typeface="Arial"/>
                <a:cs typeface="Arial"/>
              </a:rPr>
              <a:t>Introductionof</a:t>
            </a:r>
            <a:r>
              <a:rPr dirty="0" sz="950" spc="3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ACTmonltori111</a:t>
            </a:r>
            <a:r>
              <a:rPr dirty="0" sz="950" spc="-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thesepatients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wouldhavebeenmissed,potentiaUyincreasingtheir </a:t>
            </a:r>
            <a:r>
              <a:rPr dirty="0" sz="950" spc="80">
                <a:solidFill>
                  <a:srgbClr val="15495B"/>
                </a:solidFill>
                <a:latin typeface="Arial"/>
                <a:cs typeface="Arial"/>
              </a:rPr>
              <a:t>riskof</a:t>
            </a:r>
            <a:r>
              <a:rPr dirty="0" sz="950" spc="-5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thromboembolicevents.</a:t>
            </a:r>
            <a:endParaRPr sz="950">
              <a:latin typeface="Arial"/>
              <a:cs typeface="Arial"/>
            </a:endParaRPr>
          </a:p>
          <a:p>
            <a:pPr marL="16510" marR="74295" indent="3175">
              <a:lnSpc>
                <a:spcPct val="110100"/>
              </a:lnSpc>
              <a:spcBef>
                <a:spcPts val="25"/>
              </a:spcBef>
            </a:pP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Our</a:t>
            </a:r>
            <a:r>
              <a:rPr dirty="0" sz="950" spc="-6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5">
                <a:solidFill>
                  <a:srgbClr val="15495B"/>
                </a:solidFill>
                <a:latin typeface="Arial"/>
                <a:cs typeface="Arial"/>
              </a:rPr>
              <a:t>resultshaveabled</a:t>
            </a:r>
            <a:r>
              <a:rPr dirty="0" sz="950" spc="-3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usto</a:t>
            </a:r>
            <a:r>
              <a:rPr dirty="0" sz="950" spc="9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5495B"/>
                </a:solidFill>
                <a:latin typeface="Arial"/>
                <a:cs typeface="Arial"/>
              </a:rPr>
              <a:t>decreasethe</a:t>
            </a:r>
            <a:r>
              <a:rPr dirty="0" sz="950" spc="254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frequency</a:t>
            </a:r>
            <a:r>
              <a:rPr dirty="0" sz="950" spc="-1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15495B"/>
                </a:solidFill>
                <a:latin typeface="Arial"/>
                <a:cs typeface="Arial"/>
              </a:rPr>
              <a:t>of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ACT</a:t>
            </a:r>
            <a:r>
              <a:rPr dirty="0" sz="950" spc="-15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5495B"/>
                </a:solidFill>
                <a:latin typeface="Arial"/>
                <a:cs typeface="Arial"/>
              </a:rPr>
              <a:t>monitoringto</a:t>
            </a:r>
            <a:r>
              <a:rPr dirty="0" sz="950" spc="-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1050" spc="70">
                <a:solidFill>
                  <a:srgbClr val="15495B"/>
                </a:solidFill>
                <a:latin typeface="Times New Roman"/>
                <a:cs typeface="Times New Roman"/>
              </a:rPr>
              <a:t>60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minutes</a:t>
            </a:r>
            <a:r>
              <a:rPr dirty="0" sz="1100" spc="70">
                <a:solidFill>
                  <a:srgbClr val="15495B"/>
                </a:solidFill>
                <a:latin typeface="Times New Roman"/>
                <a:cs typeface="Times New Roman"/>
              </a:rPr>
              <a:t>post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initialheparin administrationandevery30minutesther</a:t>
            </a:r>
            <a:r>
              <a:rPr dirty="0" sz="950" spc="70">
                <a:solidFill>
                  <a:srgbClr val="0A2838"/>
                </a:solidFill>
                <a:latin typeface="Arial"/>
                <a:cs typeface="Arial"/>
              </a:rPr>
              <a:t>ea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fter,</a:t>
            </a:r>
            <a:r>
              <a:rPr dirty="0" sz="950" spc="-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5495B"/>
                </a:solidFill>
                <a:latin typeface="Arial"/>
                <a:cs typeface="Arial"/>
              </a:rPr>
              <a:t>thus</a:t>
            </a:r>
            <a:endParaRPr sz="950">
              <a:latin typeface="Arial"/>
              <a:cs typeface="Arial"/>
            </a:endParaRPr>
          </a:p>
          <a:p>
            <a:pPr marL="12700" marR="373380" indent="8890">
              <a:lnSpc>
                <a:spcPts val="1360"/>
              </a:lnSpc>
              <a:spcBef>
                <a:spcPts val="5"/>
              </a:spcBef>
            </a:pPr>
            <a:r>
              <a:rPr dirty="0" sz="950" spc="85">
                <a:solidFill>
                  <a:srgbClr val="15495B"/>
                </a:solidFill>
                <a:latin typeface="Arial"/>
                <a:cs typeface="Arial"/>
              </a:rPr>
              <a:t>decreasingthecostbutalsotheworkloadofthis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guideline.</a:t>
            </a:r>
            <a:endParaRPr sz="9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60"/>
              </a:spcBef>
            </a:pPr>
            <a:r>
              <a:rPr dirty="0" sz="950" spc="95">
                <a:solidFill>
                  <a:srgbClr val="15495B"/>
                </a:solidFill>
                <a:latin typeface="Arial"/>
                <a:cs typeface="Arial"/>
              </a:rPr>
              <a:t>overallthe</a:t>
            </a:r>
            <a:r>
              <a:rPr dirty="0" sz="950" spc="-13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105">
                <a:solidFill>
                  <a:srgbClr val="15495B"/>
                </a:solidFill>
                <a:latin typeface="Arial"/>
                <a:cs typeface="Arial"/>
              </a:rPr>
              <a:t>aimof</a:t>
            </a:r>
            <a:r>
              <a:rPr dirty="0" sz="950" spc="-1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45">
                <a:solidFill>
                  <a:srgbClr val="15495B"/>
                </a:solidFill>
                <a:latin typeface="Arial"/>
                <a:cs typeface="Arial"/>
              </a:rPr>
              <a:t>ACTmonitOrin</a:t>
            </a:r>
            <a:r>
              <a:rPr dirty="0" sz="950" spc="45">
                <a:solidFill>
                  <a:srgbClr val="0A2838"/>
                </a:solidFill>
                <a:latin typeface="Arial"/>
                <a:cs typeface="Arial"/>
              </a:rPr>
              <a:t>g</a:t>
            </a:r>
            <a:r>
              <a:rPr dirty="0" sz="950" spc="-70">
                <a:solidFill>
                  <a:srgbClr val="0A2838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istoincreasesafety</a:t>
            </a:r>
            <a:endParaRPr sz="950">
              <a:latin typeface="Arial"/>
              <a:cs typeface="Arial"/>
            </a:endParaRPr>
          </a:p>
          <a:p>
            <a:pPr marL="14604" marR="5080" indent="10160">
              <a:lnSpc>
                <a:spcPct val="115799"/>
              </a:lnSpc>
              <a:spcBef>
                <a:spcPts val="35"/>
              </a:spcBef>
            </a:pPr>
            <a:r>
              <a:rPr dirty="0" sz="950" spc="120">
                <a:solidFill>
                  <a:srgbClr val="15495B"/>
                </a:solidFill>
                <a:latin typeface="Arial"/>
                <a:cs typeface="Arial"/>
              </a:rPr>
              <a:t>froma</a:t>
            </a:r>
            <a:r>
              <a:rPr dirty="0" sz="950" spc="-10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bleedingperspectiveandto</a:t>
            </a:r>
            <a:r>
              <a:rPr dirty="0" sz="950" spc="9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15495B"/>
                </a:solidFill>
                <a:latin typeface="Arial"/>
                <a:cs typeface="Arial"/>
              </a:rPr>
              <a:t>decrease</a:t>
            </a:r>
            <a:r>
              <a:rPr dirty="0" sz="950" spc="-16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0A2838"/>
                </a:solidFill>
                <a:latin typeface="Arial"/>
                <a:cs typeface="Arial"/>
              </a:rPr>
              <a:t>a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dv</a:t>
            </a:r>
            <a:r>
              <a:rPr dirty="0" sz="950" spc="-10">
                <a:solidFill>
                  <a:srgbClr val="0A2838"/>
                </a:solidFill>
                <a:latin typeface="Arial"/>
                <a:cs typeface="Arial"/>
              </a:rPr>
              <a:t>erse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outcom</a:t>
            </a:r>
            <a:r>
              <a:rPr dirty="0" sz="950" spc="55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sfromthromboemboHcdiseese.</a:t>
            </a:r>
            <a:r>
              <a:rPr dirty="0" sz="950" spc="-12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our</a:t>
            </a:r>
            <a:r>
              <a:rPr dirty="0" sz="950" spc="33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85">
                <a:solidFill>
                  <a:srgbClr val="15495B"/>
                </a:solidFill>
                <a:latin typeface="Arial"/>
                <a:cs typeface="Arial"/>
              </a:rPr>
              <a:t>audithas shownthatthisprotocolis</a:t>
            </a:r>
            <a:r>
              <a:rPr dirty="0" sz="950" spc="-11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saf</a:t>
            </a:r>
            <a:r>
              <a:rPr dirty="0" sz="95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60">
                <a:solidFill>
                  <a:srgbClr val="0A2838"/>
                </a:solidFill>
                <a:latin typeface="Arial"/>
                <a:cs typeface="Arial"/>
              </a:rPr>
              <a:t> </a:t>
            </a:r>
            <a:r>
              <a:rPr dirty="0" sz="950" spc="90">
                <a:solidFill>
                  <a:srgbClr val="15495B"/>
                </a:solidFill>
                <a:latin typeface="Arial"/>
                <a:cs typeface="Arial"/>
              </a:rPr>
              <a:t>fromableeding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perspective.Further</a:t>
            </a:r>
            <a:r>
              <a:rPr dirty="0" sz="950" spc="-14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studiesneedto</a:t>
            </a:r>
            <a:r>
              <a:rPr dirty="0" sz="950" spc="-2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95">
                <a:solidFill>
                  <a:srgbClr val="15495B"/>
                </a:solidFill>
                <a:latin typeface="Arial"/>
                <a:cs typeface="Arial"/>
              </a:rPr>
              <a:t>be</a:t>
            </a:r>
            <a:r>
              <a:rPr dirty="0" sz="950" spc="-13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5495B"/>
                </a:solidFill>
                <a:latin typeface="Arial"/>
                <a:cs typeface="Arial"/>
              </a:rPr>
              <a:t>doneto</a:t>
            </a:r>
            <a:r>
              <a:rPr dirty="0" sz="950" spc="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analyse </a:t>
            </a:r>
            <a:r>
              <a:rPr dirty="0" sz="950" spc="80">
                <a:solidFill>
                  <a:srgbClr val="15495B"/>
                </a:solidFill>
                <a:latin typeface="Arial"/>
                <a:cs typeface="Arial"/>
              </a:rPr>
              <a:t>th</a:t>
            </a:r>
            <a:r>
              <a:rPr dirty="0" sz="950" spc="8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-85">
                <a:solidFill>
                  <a:srgbClr val="0A2838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impact</a:t>
            </a:r>
            <a:r>
              <a:rPr dirty="0" sz="950" spc="-17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5495B"/>
                </a:solidFill>
                <a:latin typeface="Arial"/>
                <a:cs typeface="Arial"/>
              </a:rPr>
              <a:t>on</a:t>
            </a:r>
            <a:r>
              <a:rPr dirty="0" sz="950" spc="-1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5">
                <a:solidFill>
                  <a:srgbClr val="15495B"/>
                </a:solidFill>
                <a:latin typeface="Arial"/>
                <a:cs typeface="Arial"/>
              </a:rPr>
              <a:t>thromboembolicevents.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05552" y="5218938"/>
            <a:ext cx="8307070" cy="78676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dirty="0" sz="1350" b="1">
                <a:solidFill>
                  <a:srgbClr val="010307"/>
                </a:solidFill>
                <a:latin typeface="Arial"/>
                <a:cs typeface="Arial"/>
              </a:rPr>
              <a:t>Re</a:t>
            </a:r>
            <a:r>
              <a:rPr dirty="0" sz="1350" b="1">
                <a:solidFill>
                  <a:srgbClr val="0A2838"/>
                </a:solidFill>
                <a:latin typeface="Arial"/>
                <a:cs typeface="Arial"/>
              </a:rPr>
              <a:t>f</a:t>
            </a:r>
            <a:r>
              <a:rPr dirty="0" sz="1350" b="1">
                <a:solidFill>
                  <a:srgbClr val="010307"/>
                </a:solidFill>
                <a:latin typeface="Arial"/>
                <a:cs typeface="Arial"/>
              </a:rPr>
              <a:t>eren</a:t>
            </a:r>
            <a:r>
              <a:rPr dirty="0" sz="1350" b="1">
                <a:solidFill>
                  <a:srgbClr val="0A2838"/>
                </a:solidFill>
                <a:latin typeface="Arial"/>
                <a:cs typeface="Arial"/>
              </a:rPr>
              <a:t>ces</a:t>
            </a:r>
            <a:r>
              <a:rPr dirty="0" sz="1350" b="1">
                <a:solidFill>
                  <a:srgbClr val="010307"/>
                </a:solidFill>
                <a:latin typeface="Arial"/>
                <a:cs typeface="Arial"/>
              </a:rPr>
              <a:t>/</a:t>
            </a:r>
            <a:r>
              <a:rPr dirty="0" sz="1350" spc="150" b="1">
                <a:solidFill>
                  <a:srgbClr val="010307"/>
                </a:solidFill>
                <a:latin typeface="Arial"/>
                <a:cs typeface="Arial"/>
              </a:rPr>
              <a:t>  </a:t>
            </a:r>
            <a:r>
              <a:rPr dirty="0" sz="1350" spc="-10" b="1">
                <a:solidFill>
                  <a:srgbClr val="010307"/>
                </a:solidFill>
                <a:latin typeface="Arial"/>
                <a:cs typeface="Arial"/>
              </a:rPr>
              <a:t>A</a:t>
            </a:r>
            <a:r>
              <a:rPr dirty="0" sz="1350" spc="-10" b="1">
                <a:solidFill>
                  <a:srgbClr val="0A2838"/>
                </a:solidFill>
                <a:latin typeface="Arial"/>
                <a:cs typeface="Arial"/>
              </a:rPr>
              <a:t>c</a:t>
            </a:r>
            <a:r>
              <a:rPr dirty="0" sz="1350" spc="-10" b="1">
                <a:solidFill>
                  <a:srgbClr val="010307"/>
                </a:solidFill>
                <a:latin typeface="Arial"/>
                <a:cs typeface="Arial"/>
              </a:rPr>
              <a:t>knowledgements</a:t>
            </a:r>
            <a:endParaRPr sz="1350">
              <a:latin typeface="Arial"/>
              <a:cs typeface="Arial"/>
            </a:endParaRPr>
          </a:p>
          <a:p>
            <a:pPr marL="41275" marR="267335" indent="-1270">
              <a:lnSpc>
                <a:spcPts val="1360"/>
              </a:lnSpc>
              <a:spcBef>
                <a:spcPts val="75"/>
              </a:spcBef>
            </a:pPr>
            <a:r>
              <a:rPr dirty="0" baseline="23809" sz="1050">
                <a:solidFill>
                  <a:srgbClr val="1F6279"/>
                </a:solidFill>
                <a:latin typeface="Times New Roman"/>
                <a:cs typeface="Times New Roman"/>
              </a:rPr>
              <a:t>1</a:t>
            </a:r>
            <a:r>
              <a:rPr dirty="0" baseline="23809" sz="1050" spc="457">
                <a:solidFill>
                  <a:srgbClr val="1F6279"/>
                </a:solidFill>
                <a:latin typeface="Times New Roman"/>
                <a:cs typeface="Times New Roman"/>
              </a:rPr>
              <a:t> 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WeightBasedH</a:t>
            </a:r>
            <a:r>
              <a:rPr dirty="0" sz="950" spc="5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parin</a:t>
            </a:r>
            <a:r>
              <a:rPr dirty="0" sz="950" spc="23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Dosage</a:t>
            </a:r>
            <a:r>
              <a:rPr dirty="0" sz="950" spc="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0">
                <a:solidFill>
                  <a:srgbClr val="15495B"/>
                </a:solidFill>
                <a:latin typeface="Arial"/>
                <a:cs typeface="Arial"/>
              </a:rPr>
              <a:t>withActivated</a:t>
            </a:r>
            <a:r>
              <a:rPr dirty="0" sz="950" spc="10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495B"/>
                </a:solidFill>
                <a:latin typeface="Arial"/>
                <a:cs typeface="Arial"/>
              </a:rPr>
              <a:t>ctott1111Time</a:t>
            </a:r>
            <a:r>
              <a:rPr dirty="0" sz="950" spc="4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Monitori111LeadstoAdequateandSaf</a:t>
            </a:r>
            <a:r>
              <a:rPr dirty="0" sz="95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Anticoagulation</a:t>
            </a:r>
            <a:r>
              <a:rPr dirty="0" sz="950" spc="170">
                <a:solidFill>
                  <a:srgbClr val="15495B"/>
                </a:solidFill>
                <a:latin typeface="Arial"/>
                <a:cs typeface="Arial"/>
              </a:rPr>
              <a:t> 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in</a:t>
            </a:r>
            <a:r>
              <a:rPr dirty="0" sz="950" spc="4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Non-Cardiac</a:t>
            </a:r>
            <a:r>
              <a:rPr dirty="0" sz="950" spc="4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Arterial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Procedures.</a:t>
            </a:r>
            <a:r>
              <a:rPr dirty="0" sz="950" spc="-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OrkunDoganer,LilianeC.Roosendaa</a:t>
            </a:r>
            <a:r>
              <a:rPr dirty="0" sz="950" spc="434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AmoM.Wiersema.AnnalsofVascularSurgery.Volum</a:t>
            </a:r>
            <a:r>
              <a:rPr dirty="0" sz="950" spc="5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84,August2022,</a:t>
            </a:r>
            <a:r>
              <a:rPr dirty="0" sz="950" spc="4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Pages327-</a:t>
            </a:r>
            <a:r>
              <a:rPr dirty="0" sz="950" spc="-25">
                <a:solidFill>
                  <a:srgbClr val="15495B"/>
                </a:solidFill>
                <a:latin typeface="Arial"/>
                <a:cs typeface="Arial"/>
              </a:rPr>
              <a:t>335</a:t>
            </a:r>
            <a:endParaRPr sz="95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  <a:spcBef>
                <a:spcPts val="135"/>
              </a:spcBef>
            </a:pPr>
            <a:r>
              <a:rPr dirty="0" baseline="25641" sz="975">
                <a:solidFill>
                  <a:srgbClr val="15495B"/>
                </a:solidFill>
                <a:latin typeface="Arial"/>
                <a:cs typeface="Arial"/>
              </a:rPr>
              <a:t>2</a:t>
            </a:r>
            <a:r>
              <a:rPr dirty="0" baseline="25641" sz="975" spc="112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80">
                <a:solidFill>
                  <a:srgbClr val="15495B"/>
                </a:solidFill>
                <a:latin typeface="Arial"/>
                <a:cs typeface="Arial"/>
              </a:rPr>
              <a:t>Definingtheoptimal</a:t>
            </a:r>
            <a:r>
              <a:rPr dirty="0" sz="950" spc="-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degreeof</a:t>
            </a:r>
            <a:r>
              <a:rPr dirty="0" sz="950" spc="3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heparinan</a:t>
            </a:r>
            <a:r>
              <a:rPr dirty="0" sz="950">
                <a:solidFill>
                  <a:srgbClr val="0A2838"/>
                </a:solidFill>
                <a:latin typeface="Arial"/>
                <a:cs typeface="Arial"/>
              </a:rPr>
              <a:t>t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icoagulation</a:t>
            </a:r>
            <a:r>
              <a:rPr dirty="0" sz="950" spc="40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for</a:t>
            </a:r>
            <a:r>
              <a:rPr dirty="0" sz="950" spc="40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peripheralvascular</a:t>
            </a:r>
            <a:r>
              <a:rPr dirty="0" sz="950" spc="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interventions:insight</a:t>
            </a:r>
            <a:r>
              <a:rPr dirty="0" sz="950" spc="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75">
                <a:solidFill>
                  <a:srgbClr val="15495B"/>
                </a:solidFill>
                <a:latin typeface="Arial"/>
                <a:cs typeface="Arial"/>
              </a:rPr>
              <a:t>fromalarge</a:t>
            </a:r>
            <a:r>
              <a:rPr dirty="0" sz="950" spc="75">
                <a:solidFill>
                  <a:srgbClr val="1F6279"/>
                </a:solidFill>
                <a:latin typeface="Arial"/>
                <a:cs typeface="Arial"/>
              </a:rPr>
              <a:t>,</a:t>
            </a:r>
            <a:r>
              <a:rPr dirty="0" sz="950" spc="105">
                <a:solidFill>
                  <a:srgbClr val="1F6279"/>
                </a:solidFill>
                <a:latin typeface="Arial"/>
                <a:cs typeface="Arial"/>
              </a:rPr>
              <a:t> </a:t>
            </a:r>
            <a:r>
              <a:rPr dirty="0" sz="950" spc="45">
                <a:solidFill>
                  <a:srgbClr val="15495B"/>
                </a:solidFill>
                <a:latin typeface="Arial"/>
                <a:cs typeface="Arial"/>
              </a:rPr>
              <a:t>regional,multicenterregistry.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934672" y="5972680"/>
            <a:ext cx="4684395" cy="5308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950" spc="10">
                <a:solidFill>
                  <a:srgbClr val="15495B"/>
                </a:solidFill>
                <a:latin typeface="Arial"/>
                <a:cs typeface="Arial"/>
              </a:rPr>
              <a:t>Kasapis.</a:t>
            </a:r>
            <a:r>
              <a:rPr dirty="0" sz="950" spc="-13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15495B"/>
                </a:solidFill>
                <a:latin typeface="Arial"/>
                <a:cs typeface="Arial"/>
              </a:rPr>
              <a:t>Circcardiovasclnterv,3</a:t>
            </a:r>
            <a:r>
              <a:rPr dirty="0" sz="1050" spc="50">
                <a:solidFill>
                  <a:srgbClr val="15495B"/>
                </a:solidFill>
                <a:latin typeface="Times New Roman"/>
                <a:cs typeface="Times New Roman"/>
              </a:rPr>
              <a:t>(2010),</a:t>
            </a:r>
            <a:r>
              <a:rPr dirty="0" sz="1050" spc="60">
                <a:solidFill>
                  <a:srgbClr val="15495B"/>
                </a:solidFill>
                <a:latin typeface="Times New Roman"/>
                <a:cs typeface="Times New Roman"/>
              </a:rPr>
              <a:t> </a:t>
            </a:r>
            <a:r>
              <a:rPr dirty="0" sz="950" spc="10">
                <a:solidFill>
                  <a:srgbClr val="15495B"/>
                </a:solidFill>
                <a:latin typeface="Arial"/>
                <a:cs typeface="Arial"/>
              </a:rPr>
              <a:t>pp.</a:t>
            </a:r>
            <a:r>
              <a:rPr dirty="0" sz="950" spc="10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15495B"/>
                </a:solidFill>
                <a:latin typeface="Times New Roman"/>
                <a:cs typeface="Times New Roman"/>
              </a:rPr>
              <a:t>S93-</a:t>
            </a:r>
            <a:r>
              <a:rPr dirty="0" sz="1050" spc="-25">
                <a:solidFill>
                  <a:srgbClr val="15495B"/>
                </a:solidFill>
                <a:latin typeface="Times New Roman"/>
                <a:cs typeface="Times New Roman"/>
              </a:rPr>
              <a:t>601</a:t>
            </a:r>
            <a:endParaRPr sz="1050">
              <a:latin typeface="Times New Roman"/>
              <a:cs typeface="Times New Roman"/>
            </a:endParaRPr>
          </a:p>
          <a:p>
            <a:pPr marL="86995" indent="-73025">
              <a:lnSpc>
                <a:spcPct val="100000"/>
              </a:lnSpc>
              <a:spcBef>
                <a:spcPts val="100"/>
              </a:spcBef>
              <a:buClr>
                <a:srgbClr val="15495B"/>
              </a:buClr>
              <a:buChar char="•"/>
              <a:tabLst>
                <a:tab pos="86995" algn="l"/>
              </a:tabLst>
            </a:pPr>
            <a:r>
              <a:rPr dirty="0" u="heavy" sz="1050">
                <a:solidFill>
                  <a:srgbClr val="1C7CA8"/>
                </a:solidFill>
                <a:uFill>
                  <a:solidFill>
                    <a:srgbClr val="1C7CA8"/>
                  </a:solidFill>
                </a:uFill>
                <a:latin typeface="Times New Roman"/>
                <a:cs typeface="Times New Roman"/>
              </a:rPr>
              <a:t>https://vasculamews.com/act1on-tnal-act-guided-hepannisat1on:Pat1ent-</a:t>
            </a:r>
            <a:r>
              <a:rPr dirty="0" u="heavy" sz="1050" spc="-10">
                <a:solidFill>
                  <a:srgbClr val="1C7CA8"/>
                </a:solidFill>
                <a:uFill>
                  <a:solidFill>
                    <a:srgbClr val="1C7CA8"/>
                  </a:solidFill>
                </a:uFill>
                <a:latin typeface="Times New Roman"/>
                <a:cs typeface="Times New Roman"/>
              </a:rPr>
              <a:t>safety</a:t>
            </a:r>
            <a:r>
              <a:rPr dirty="0" sz="1050" spc="-10">
                <a:solidFill>
                  <a:srgbClr val="1C7CA8"/>
                </a:solidFill>
                <a:latin typeface="Times New Roman"/>
                <a:cs typeface="Times New Roman"/>
              </a:rPr>
              <a:t>/</a:t>
            </a:r>
            <a:endParaRPr sz="1050">
              <a:latin typeface="Times New Roman"/>
              <a:cs typeface="Times New Roman"/>
            </a:endParaRPr>
          </a:p>
          <a:p>
            <a:pPr marL="19685">
              <a:lnSpc>
                <a:spcPct val="100000"/>
              </a:lnSpc>
              <a:spcBef>
                <a:spcPts val="120"/>
              </a:spcBef>
            </a:pPr>
            <a:r>
              <a:rPr dirty="0" sz="950" spc="75">
                <a:solidFill>
                  <a:srgbClr val="15495B"/>
                </a:solidFill>
                <a:latin typeface="Arial"/>
                <a:cs typeface="Arial"/>
              </a:rPr>
              <a:t>Withthanksto</a:t>
            </a:r>
            <a:r>
              <a:rPr dirty="0" sz="950" spc="40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all</a:t>
            </a:r>
            <a:r>
              <a:rPr dirty="0" sz="950" spc="-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60">
                <a:solidFill>
                  <a:srgbClr val="15495B"/>
                </a:solidFill>
                <a:latin typeface="Arial"/>
                <a:cs typeface="Arial"/>
              </a:rPr>
              <a:t>the</a:t>
            </a:r>
            <a:r>
              <a:rPr dirty="0" sz="950" spc="14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vascularana</a:t>
            </a:r>
            <a:r>
              <a:rPr dirty="0" sz="950">
                <a:solidFill>
                  <a:srgbClr val="0A2838"/>
                </a:solidFill>
                <a:latin typeface="Arial"/>
                <a:cs typeface="Arial"/>
              </a:rPr>
              <a:t>e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sthetists</a:t>
            </a:r>
            <a:r>
              <a:rPr dirty="0" sz="950" spc="3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at</a:t>
            </a:r>
            <a:r>
              <a:rPr dirty="0" sz="950" spc="-15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495B"/>
                </a:solidFill>
                <a:latin typeface="Arial"/>
                <a:cs typeface="Arial"/>
              </a:rPr>
              <a:t>the</a:t>
            </a:r>
            <a:r>
              <a:rPr dirty="0" sz="950" spc="320">
                <a:solidFill>
                  <a:srgbClr val="15495B"/>
                </a:solidFill>
                <a:latin typeface="Arial"/>
                <a:cs typeface="Arial"/>
              </a:rPr>
              <a:t> </a:t>
            </a:r>
            <a:r>
              <a:rPr dirty="0" sz="950" spc="45">
                <a:solidFill>
                  <a:srgbClr val="15495B"/>
                </a:solidFill>
                <a:latin typeface="Arial"/>
                <a:cs typeface="Arial"/>
              </a:rPr>
              <a:t>FreemanHospital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2023-07-07T14:45:55Z</dcterms:created>
  <dcterms:modified xsi:type="dcterms:W3CDTF">2023-07-07T14:45:55Z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2023-07-07T00:00:00Z</vt:filetime>
  </property>
  <property fmtid="{D5CDD505-2E9C-101B-9397-08002B2CF9AE}" pid="3" name="Creator">
    <vt:lpwstr>Adobe Acrobat 23.3</vt:lpwstr>
  </property>
  <property fmtid="{D5CDD505-2E9C-101B-9397-08002B2CF9AE}" pid="4" name="LastSaved">
    <vt:filetime>2023-07-07T00:00:00Z</vt:filetime>
  </property>
  <property fmtid="{D5CDD505-2E9C-101B-9397-08002B2CF9AE}" pid="5" name="Producer">
    <vt:lpwstr>Adobe Acrobat 23.3 Image Conversion Plug-in</vt:lpwstr>
  </property>
</Properties>
</file>